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86" r:id="rId2"/>
    <p:sldId id="287" r:id="rId3"/>
    <p:sldId id="265" r:id="rId4"/>
    <p:sldId id="290" r:id="rId5"/>
    <p:sldId id="266" r:id="rId6"/>
    <p:sldId id="269" r:id="rId7"/>
    <p:sldId id="270" r:id="rId8"/>
    <p:sldId id="278" r:id="rId9"/>
    <p:sldId id="280" r:id="rId10"/>
    <p:sldId id="283" r:id="rId11"/>
    <p:sldId id="284" r:id="rId12"/>
    <p:sldId id="260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593" autoAdjust="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72A80-84EF-4308-8615-2F06BFB4B546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ADEC0-CE7D-41EB-ABCD-44B1CD48A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BE1E131-95E7-40AF-80A3-A38FA9DE4A13}" type="datetimeFigureOut">
              <a:rPr lang="en-US" smtClean="0"/>
              <a:pPr/>
              <a:t>11/23/2013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7D3E180-BA00-4D4F-9B57-AC66D373E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pher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438400"/>
            <a:ext cx="6934200" cy="1600200"/>
          </a:xfrm>
        </p:spPr>
        <p:txBody>
          <a:bodyPr>
            <a:noAutofit/>
          </a:bodyPr>
          <a:lstStyle/>
          <a:p>
            <a:r>
              <a:rPr lang="en-US" sz="7200" dirty="0" smtClean="0"/>
              <a:t>CONSTRAINTS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7724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</a:t>
            </a:r>
            <a:r>
              <a:rPr lang="en-US" u="sng" dirty="0" smtClean="0"/>
              <a:t>SCLERONOMIC CONSTRAINTS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86000"/>
            <a:ext cx="6934200" cy="2286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constraints which are independent of time  are called scleronomic constraints  e.g. </a:t>
            </a:r>
          </a:p>
          <a:p>
            <a:pPr algn="just"/>
            <a:r>
              <a:rPr lang="en-US" sz="2800" dirty="0" smtClean="0"/>
              <a:t>a bead sliding on a rigid curved wire fixed in space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en-US" u="sng" dirty="0" smtClean="0"/>
              <a:t>RHEoNOMIC CONSTRAINTS 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81200"/>
            <a:ext cx="8305800" cy="3276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The constraints which contain time explicitly are called rheonomic constraints. e.g.</a:t>
            </a:r>
          </a:p>
          <a:p>
            <a:pPr algn="just"/>
            <a:r>
              <a:rPr lang="en-US" sz="2800" dirty="0" smtClean="0"/>
              <a:t>1)  a bead sliding on a rigid curve wire moving in some prescribed fashion.</a:t>
            </a:r>
          </a:p>
          <a:p>
            <a:pPr algn="just"/>
            <a:r>
              <a:rPr lang="en-US" sz="2800" dirty="0" smtClean="0"/>
              <a:t>2)if we construct a simple pendulum whose length changes with time </a:t>
            </a:r>
          </a:p>
          <a:p>
            <a:pPr algn="just"/>
            <a:r>
              <a:rPr lang="en-US" sz="2800" dirty="0" smtClean="0"/>
              <a:t>i.e. l=l(t) then the constraints expressed by the equations are time dependent, hence, rheonomic 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23923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An example to illustrate the difference between holonomic and non- holonomic constraints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83560"/>
            <a:ext cx="83820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5600" b="1" dirty="0" smtClean="0"/>
          </a:p>
          <a:p>
            <a:pPr>
              <a:buNone/>
            </a:pPr>
            <a:r>
              <a:rPr lang="en-US" sz="5600" b="1" dirty="0" smtClean="0"/>
              <a:t> </a:t>
            </a:r>
            <a:r>
              <a:rPr lang="en-US" sz="3500" dirty="0" smtClean="0"/>
              <a:t>  The motion of a particle constrained to lie on the surface of a </a:t>
            </a:r>
            <a:r>
              <a:rPr lang="en-US" sz="3500" dirty="0" smtClean="0">
                <a:hlinkClick r:id="rId2" tooltip="Sphere"/>
              </a:rPr>
              <a:t>sphere</a:t>
            </a:r>
            <a:r>
              <a:rPr lang="en-US" sz="3500" dirty="0" smtClean="0"/>
              <a:t> is subject to a holonomic constraint.</a:t>
            </a:r>
          </a:p>
          <a:p>
            <a:pPr>
              <a:buNone/>
            </a:pPr>
            <a:r>
              <a:rPr lang="en-US" sz="3500" dirty="0" smtClean="0"/>
              <a:t>    But if the particle is able to fall off the sphere under the influence of gravity, the constraint becomes non-holonomic</a:t>
            </a:r>
            <a:r>
              <a:rPr lang="en-US" sz="5600" dirty="0" smtClean="0"/>
              <a:t>.</a:t>
            </a:r>
          </a:p>
          <a:p>
            <a:pPr>
              <a:buNone/>
            </a:pPr>
            <a:endParaRPr lang="en-US" sz="5600" dirty="0" smtClean="0"/>
          </a:p>
          <a:p>
            <a:pPr>
              <a:buNone/>
            </a:pPr>
            <a:endParaRPr lang="en-US" sz="5600" dirty="0" smtClean="0"/>
          </a:p>
          <a:p>
            <a:endParaRPr lang="en-US" sz="5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7772400" cy="1905000"/>
          </a:xfrm>
        </p:spPr>
        <p:txBody>
          <a:bodyPr/>
          <a:lstStyle/>
          <a:p>
            <a:pPr algn="ctr"/>
            <a:r>
              <a:rPr lang="en-US" sz="8800" dirty="0" smtClean="0"/>
              <a:t>THANX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sz="4900" u="sng" dirty="0" smtClean="0"/>
              <a:t>TOPICS TO BE </a:t>
            </a:r>
            <a:r>
              <a:rPr lang="en-US" sz="4900" u="sng" dirty="0" smtClean="0"/>
              <a:t>DISCUSSED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CONSTRAINTS</a:t>
            </a:r>
          </a:p>
          <a:p>
            <a:r>
              <a:rPr lang="en-US" dirty="0" smtClean="0"/>
              <a:t>EXAMPLES OF CONSTRAINTS</a:t>
            </a:r>
          </a:p>
          <a:p>
            <a:r>
              <a:rPr lang="en-US" dirty="0" smtClean="0"/>
              <a:t> TYPES OF CONSTRAINTS  WITH EXAMPLES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r>
              <a:rPr lang="en-US" sz="4800" u="sng" dirty="0" smtClean="0"/>
              <a:t>CONSTRAINTS</a:t>
            </a:r>
            <a:endParaRPr lang="en-US" sz="48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    In order to solve a set of differential equations for  the motion of  a system of n-particles, we have to impose  certain restrictions on the positions and velocities of the particles of the system. </a:t>
            </a:r>
            <a:r>
              <a:rPr lang="en-US" sz="2000" b="1" dirty="0" smtClean="0"/>
              <a:t>Such geometrical or  kinematical restrictions on the motion of a particle or system of particles are called constraints</a:t>
            </a:r>
            <a:r>
              <a:rPr lang="en-US" sz="2000" dirty="0" smtClean="0"/>
              <a:t>.</a:t>
            </a:r>
          </a:p>
          <a:p>
            <a:pPr marL="457200" indent="-457200">
              <a:buNone/>
            </a:pPr>
            <a:r>
              <a:rPr lang="en-US" sz="2000" b="1" i="1" u="sng" dirty="0" smtClean="0"/>
              <a:t>EXAMPLES OF CONSTRAINED MOTION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The motion of  a rigid body  restricted by the condition that the distance between  any  of its two particles remains unchanged.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The beads of an abacus  constrained to one dimensional motion by the supporting wires.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Motion of the gas molecules within a container  restricted by the walls  of the vessel.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828800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4800" u="sng" dirty="0" smtClean="0"/>
              <a:t>TYPES OF CONSTRAINTS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831560"/>
          </a:xfrm>
        </p:spPr>
        <p:txBody>
          <a:bodyPr/>
          <a:lstStyle/>
          <a:p>
            <a:pPr marL="582930" indent="-514350">
              <a:buFont typeface="+mj-lt"/>
              <a:buAutoNum type="arabicPeriod"/>
            </a:pPr>
            <a:endParaRPr lang="en-US" sz="3200" dirty="0" smtClean="0"/>
          </a:p>
          <a:p>
            <a:pPr marL="582930" indent="-514350">
              <a:buFont typeface="+mj-lt"/>
              <a:buAutoNum type="arabicPeriod"/>
            </a:pPr>
            <a:r>
              <a:rPr lang="en-US" sz="3200" dirty="0" smtClean="0"/>
              <a:t>HOLONOMIC  AND NON HOLONOMIC </a:t>
            </a:r>
          </a:p>
          <a:p>
            <a:pPr marL="582930" indent="-514350">
              <a:buFont typeface="+mj-lt"/>
              <a:buAutoNum type="arabicPeriod"/>
            </a:pPr>
            <a:endParaRPr lang="en-US" sz="3600" dirty="0" smtClean="0"/>
          </a:p>
          <a:p>
            <a:pPr marL="582930" indent="-514350">
              <a:buFont typeface="+mj-lt"/>
              <a:buAutoNum type="arabicPeriod"/>
            </a:pPr>
            <a:endParaRPr lang="en-US" sz="3600" dirty="0" smtClean="0"/>
          </a:p>
          <a:p>
            <a:pPr marL="582930" indent="-514350">
              <a:buFont typeface="+mj-lt"/>
              <a:buAutoNum type="arabicPeriod"/>
            </a:pPr>
            <a:endParaRPr lang="en-US" sz="3600" dirty="0" smtClean="0"/>
          </a:p>
          <a:p>
            <a:pPr marL="582930" indent="-514350">
              <a:buFont typeface="+mj-lt"/>
              <a:buAutoNum type="arabicPeriod"/>
            </a:pPr>
            <a:r>
              <a:rPr lang="en-US" sz="3200" dirty="0" smtClean="0"/>
              <a:t>SCLERONOMIC AND RHEONOMIC </a:t>
            </a:r>
          </a:p>
          <a:p>
            <a:pPr>
              <a:buNone/>
            </a:pPr>
            <a:r>
              <a:rPr lang="en-US" u="sng" dirty="0" smtClean="0"/>
              <a:t>   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62000"/>
            <a:ext cx="76962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For a constraint to be holonomic its conditions must be expressible as  equations connecting the coordinates of the particles (and , if  possible, time also) i.e. in the form of equation</a:t>
            </a:r>
          </a:p>
          <a:p>
            <a:r>
              <a:rPr lang="en-US" sz="2800" dirty="0" smtClean="0"/>
              <a:t>:</a:t>
            </a:r>
          </a:p>
          <a:p>
            <a:endParaRPr lang="en-US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685800" y="2895600"/>
            <a:ext cx="8229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F(</a:t>
            </a:r>
            <a:r>
              <a:rPr lang="en-US" sz="2400" b="1" dirty="0" smtClean="0">
                <a:solidFill>
                  <a:srgbClr val="FF0000"/>
                </a:solidFill>
              </a:rPr>
              <a:t>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 </a:t>
            </a:r>
            <a:r>
              <a:rPr lang="en-US" sz="2400" b="1" dirty="0" smtClean="0">
                <a:solidFill>
                  <a:srgbClr val="FF0000"/>
                </a:solidFill>
              </a:rPr>
              <a:t>,r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,………,r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, t)=0 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Where </a:t>
            </a:r>
            <a:r>
              <a:rPr lang="en-US" sz="2400" b="1" dirty="0" smtClean="0">
                <a:solidFill>
                  <a:srgbClr val="FF0000"/>
                </a:solidFill>
              </a:rPr>
              <a:t>r 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,r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,………..,</a:t>
            </a:r>
            <a:r>
              <a:rPr lang="en-US" sz="2400" b="1" dirty="0" err="1" smtClean="0">
                <a:solidFill>
                  <a:srgbClr val="FF0000"/>
                </a:solidFill>
              </a:rPr>
              <a:t>r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represent the position vectors of the particles of  a system  and  t  the time.     </a:t>
            </a:r>
          </a:p>
          <a:p>
            <a:pPr algn="ctr"/>
            <a:endParaRPr lang="en-US" sz="24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2286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Holonomic Constraints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57200" y="4495800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prstClr val="white"/>
                </a:solidFill>
              </a:rPr>
              <a:t> Hence, a </a:t>
            </a:r>
            <a:r>
              <a:rPr lang="en-US" sz="2800" b="1" dirty="0" smtClean="0">
                <a:solidFill>
                  <a:prstClr val="white"/>
                </a:solidFill>
              </a:rPr>
              <a:t>holonomic constraint</a:t>
            </a:r>
            <a:r>
              <a:rPr lang="en-US" sz="2800" dirty="0" smtClean="0">
                <a:solidFill>
                  <a:prstClr val="white"/>
                </a:solidFill>
              </a:rPr>
              <a:t> depends only on </a:t>
            </a:r>
          </a:p>
          <a:p>
            <a:pPr lvl="0"/>
            <a:r>
              <a:rPr lang="en-US" sz="2800" dirty="0" smtClean="0">
                <a:solidFill>
                  <a:prstClr val="white"/>
                </a:solidFill>
              </a:rPr>
              <a:t> the coordinates and time .</a:t>
            </a:r>
          </a:p>
          <a:p>
            <a:pPr lvl="0"/>
            <a:r>
              <a:rPr lang="en-US" sz="2800" dirty="0" smtClean="0">
                <a:solidFill>
                  <a:prstClr val="white"/>
                </a:solidFill>
              </a:rPr>
              <a:t> It does not depend on the velocities.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64336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EXAMPLES OF HOLONOMIC CONSTRAINTS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  INVOLVED IN THE MOTION OF  RIGID BODIES:</a:t>
            </a:r>
          </a:p>
          <a:p>
            <a:pPr>
              <a:buNone/>
            </a:pPr>
            <a:r>
              <a:rPr lang="en-US" dirty="0" smtClean="0"/>
              <a:t>           l r</a:t>
            </a:r>
            <a:r>
              <a:rPr lang="en-US" baseline="-25000" dirty="0" smtClean="0"/>
              <a:t>i</a:t>
            </a:r>
            <a:r>
              <a:rPr lang="en-US" dirty="0" smtClean="0"/>
              <a:t> – r</a:t>
            </a:r>
            <a:r>
              <a:rPr lang="en-US" baseline="-25000" dirty="0" smtClean="0"/>
              <a:t>j</a:t>
            </a:r>
            <a:r>
              <a:rPr lang="en-US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= C</a:t>
            </a:r>
            <a:r>
              <a:rPr lang="en-US" baseline="-25000" dirty="0" smtClean="0"/>
              <a:t>ij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baseline="-25000" dirty="0" smtClean="0"/>
              <a:t> </a:t>
            </a:r>
          </a:p>
          <a:p>
            <a:pPr>
              <a:buNone/>
            </a:pPr>
            <a:r>
              <a:rPr lang="en-US" baseline="-25000" dirty="0" smtClean="0"/>
              <a:t> </a:t>
            </a:r>
            <a:r>
              <a:rPr lang="en-US" dirty="0" smtClean="0"/>
              <a:t>     where  C</a:t>
            </a:r>
            <a:r>
              <a:rPr lang="en-US" baseline="-25000" dirty="0" smtClean="0"/>
              <a:t>ij  </a:t>
            </a:r>
            <a:r>
              <a:rPr lang="en-US" dirty="0" smtClean="0"/>
              <a:t>are constants and r</a:t>
            </a:r>
            <a:r>
              <a:rPr lang="en-US" baseline="-25000" dirty="0" smtClean="0"/>
              <a:t>i </a:t>
            </a:r>
            <a:r>
              <a:rPr lang="en-US" dirty="0" smtClean="0"/>
              <a:t>and r</a:t>
            </a:r>
            <a:r>
              <a:rPr lang="en-US" baseline="-25000" dirty="0" smtClean="0"/>
              <a:t>j </a:t>
            </a:r>
            <a:r>
              <a:rPr lang="en-US" dirty="0" smtClean="0"/>
              <a:t>are the position vectors of  ith and  jth particles.</a:t>
            </a:r>
          </a:p>
          <a:p>
            <a:pPr>
              <a:buNone/>
            </a:pPr>
            <a:endParaRPr lang="en-US" baseline="-250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7400" y="28194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67000" y="28194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38800" y="34290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53200" y="3429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533400" y="304800"/>
            <a:ext cx="3962400" cy="6324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Constraints involved in the motion of the point mass of simple pendulum</a:t>
            </a:r>
          </a:p>
          <a:p>
            <a:r>
              <a:rPr lang="en-US" sz="2800" dirty="0" smtClean="0"/>
              <a:t>| r– a | =  l</a:t>
            </a:r>
            <a:r>
              <a:rPr lang="en-US" sz="2800" baseline="30000" dirty="0" smtClean="0"/>
              <a:t>2</a:t>
            </a:r>
            <a:endParaRPr lang="en-US" sz="2800" dirty="0" smtClean="0"/>
          </a:p>
          <a:p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143000" y="22098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62000" y="22098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895600"/>
            <a:ext cx="6781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219199"/>
          </a:xfrm>
        </p:spPr>
        <p:txBody>
          <a:bodyPr>
            <a:normAutofit/>
          </a:bodyPr>
          <a:lstStyle/>
          <a:p>
            <a:r>
              <a:rPr lang="en-US" u="sng" dirty="0" smtClean="0"/>
              <a:t>NON-HOLONOMIC CONSTRAINTS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57200"/>
            <a:ext cx="7010400" cy="4648200"/>
          </a:xfrm>
        </p:spPr>
        <p:txBody>
          <a:bodyPr>
            <a:normAutofit fontScale="85000" lnSpcReduction="10000"/>
          </a:bodyPr>
          <a:lstStyle/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3500" dirty="0" smtClean="0"/>
              <a:t>If the conditions of the constraints cannot be expressed as equations connecting the coordinates of particles of the system, they are called non-holonomic constraints.</a:t>
            </a:r>
          </a:p>
          <a:p>
            <a:pPr algn="just"/>
            <a:r>
              <a:rPr lang="en-US" sz="3500" b="1" i="1" dirty="0" smtClean="0"/>
              <a:t>The conditions of these constraints are expressed in the form of inequalities</a:t>
            </a:r>
            <a:r>
              <a:rPr lang="en-US" sz="2800" b="1" i="1" dirty="0" smtClean="0"/>
              <a:t>.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0772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Examples of non-holonomic constraints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constraints involved in the motion of a particle placed on the surface of solid  sphere i.e.</a:t>
            </a:r>
          </a:p>
          <a:p>
            <a:r>
              <a:rPr lang="en-US" sz="2400" dirty="0" smtClean="0"/>
              <a:t>                      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–a</a:t>
            </a:r>
            <a:r>
              <a:rPr lang="en-US" sz="2400" baseline="30000" dirty="0" smtClean="0"/>
              <a:t>2  </a:t>
            </a:r>
            <a:r>
              <a:rPr lang="en-US" sz="2400" dirty="0" smtClean="0"/>
              <a:t>&gt;0 where a is the radius of the sphere.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constraint  on an object rolling on a rough surface without slipping.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constraints involved in the motion of gas molecules in a container  i.e.</a:t>
            </a:r>
          </a:p>
          <a:p>
            <a:r>
              <a:rPr lang="en-US" sz="2400" dirty="0" smtClean="0"/>
              <a:t>                                    r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 &lt;= a</a:t>
            </a:r>
            <a:r>
              <a:rPr lang="en-US" sz="2400" baseline="30000" dirty="0" smtClean="0"/>
              <a:t>3</a:t>
            </a:r>
            <a:endParaRPr lang="en-US" sz="2400" dirty="0"/>
          </a:p>
        </p:txBody>
      </p:sp>
      <p:pic>
        <p:nvPicPr>
          <p:cNvPr id="3" name="Picture 2" descr="C:\Documents and Settings\Inderjeet\Desktop\SPHE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743200"/>
            <a:ext cx="27432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478</TotalTime>
  <Words>548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CONSTRAINTS</vt:lpstr>
      <vt:lpstr>TOPICS TO BE DISCUSSED </vt:lpstr>
      <vt:lpstr>      CONSTRAINTS</vt:lpstr>
      <vt:lpstr>   TYPES OF CONSTRAINTS</vt:lpstr>
      <vt:lpstr>Slide 5</vt:lpstr>
      <vt:lpstr>EXAMPLES OF HOLONOMIC CONSTRAINTS</vt:lpstr>
      <vt:lpstr>Slide 7</vt:lpstr>
      <vt:lpstr>NON-HOLONOMIC CONSTRAINTS</vt:lpstr>
      <vt:lpstr>Slide 9</vt:lpstr>
      <vt:lpstr>    SCLERONOMIC CONSTRAINTS:</vt:lpstr>
      <vt:lpstr>RHEoNOMIC CONSTRAINTS </vt:lpstr>
      <vt:lpstr>An example to illustrate the difference between holonomic and non- holonomic constraints</vt:lpstr>
      <vt:lpstr>THANX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</dc:creator>
  <cp:lastModifiedBy>om</cp:lastModifiedBy>
  <cp:revision>63</cp:revision>
  <dcterms:created xsi:type="dcterms:W3CDTF">2013-11-12T05:42:15Z</dcterms:created>
  <dcterms:modified xsi:type="dcterms:W3CDTF">2013-11-23T07:58:03Z</dcterms:modified>
</cp:coreProperties>
</file>