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83" r:id="rId9"/>
    <p:sldId id="263" r:id="rId10"/>
    <p:sldId id="265" r:id="rId11"/>
    <p:sldId id="266" r:id="rId12"/>
    <p:sldId id="284" r:id="rId13"/>
    <p:sldId id="267" r:id="rId14"/>
    <p:sldId id="268" r:id="rId15"/>
    <p:sldId id="269" r:id="rId16"/>
    <p:sldId id="285" r:id="rId17"/>
    <p:sldId id="270" r:id="rId18"/>
    <p:sldId id="271" r:id="rId19"/>
    <p:sldId id="272" r:id="rId20"/>
    <p:sldId id="293" r:id="rId21"/>
    <p:sldId id="294" r:id="rId22"/>
    <p:sldId id="273" r:id="rId23"/>
    <p:sldId id="274" r:id="rId24"/>
    <p:sldId id="275" r:id="rId25"/>
    <p:sldId id="277" r:id="rId26"/>
    <p:sldId id="282" r:id="rId27"/>
    <p:sldId id="278" r:id="rId28"/>
    <p:sldId id="280" r:id="rId29"/>
    <p:sldId id="281" r:id="rId30"/>
    <p:sldId id="287" r:id="rId31"/>
    <p:sldId id="288" r:id="rId32"/>
    <p:sldId id="291" r:id="rId33"/>
    <p:sldId id="292" r:id="rId34"/>
    <p:sldId id="289" r:id="rId35"/>
    <p:sldId id="290"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1" autoAdjust="0"/>
    <p:restoredTop sz="94660"/>
  </p:normalViewPr>
  <p:slideViewPr>
    <p:cSldViewPr>
      <p:cViewPr varScale="1">
        <p:scale>
          <a:sx n="72" d="100"/>
          <a:sy n="72" d="100"/>
        </p:scale>
        <p:origin x="-11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9FEFFBC-CF54-4951-908B-8FB28122C9C4}" type="datetimeFigureOut">
              <a:rPr lang="en-US" smtClean="0"/>
              <a:pPr/>
              <a:t>7/26/2012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EC132A5-86A9-415E-AFED-20BB8CEEA4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EFFBC-CF54-4951-908B-8FB28122C9C4}"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EFFBC-CF54-4951-908B-8FB28122C9C4}"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EFFBC-CF54-4951-908B-8FB28122C9C4}"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FEFFBC-CF54-4951-908B-8FB28122C9C4}"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132A5-86A9-415E-AFED-20BB8CEEA4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FEFFBC-CF54-4951-908B-8FB28122C9C4}"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FEFFBC-CF54-4951-908B-8FB28122C9C4}" type="datetimeFigureOut">
              <a:rPr lang="en-US" smtClean="0"/>
              <a:pPr/>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FEFFBC-CF54-4951-908B-8FB28122C9C4}" type="datetimeFigureOut">
              <a:rPr lang="en-US" smtClean="0"/>
              <a:pPr/>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EFFBC-CF54-4951-908B-8FB28122C9C4}" type="datetimeFigureOut">
              <a:rPr lang="en-US" smtClean="0"/>
              <a:pPr/>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FEFFBC-CF54-4951-908B-8FB28122C9C4}"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132A5-86A9-415E-AFED-20BB8CEEA4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FEFFBC-CF54-4951-908B-8FB28122C9C4}"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EC132A5-86A9-415E-AFED-20BB8CEEA46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FEFFBC-CF54-4951-908B-8FB28122C9C4}" type="datetimeFigureOut">
              <a:rPr lang="en-US" smtClean="0"/>
              <a:pPr/>
              <a:t>7/26/2012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C132A5-86A9-415E-AFED-20BB8CEEA46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Buffet" TargetMode="External"/><Relationship Id="rId2" Type="http://schemas.openxmlformats.org/officeDocument/2006/relationships/hyperlink" Target="http://en.wikipedia.org/wiki/Tast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p:spPr>
        <p:txBody>
          <a:bodyPr>
            <a:normAutofit fontScale="90000"/>
          </a:bodyPr>
          <a:lstStyle/>
          <a:p>
            <a:r>
              <a:rPr lang="en-US" dirty="0" smtClean="0"/>
              <a:t>INSTITUTIONAL MANAGEMENT</a:t>
            </a:r>
            <a:endParaRPr lang="en-US" dirty="0"/>
          </a:p>
        </p:txBody>
      </p:sp>
      <p:sp>
        <p:nvSpPr>
          <p:cNvPr id="3" name="Subtitle 2"/>
          <p:cNvSpPr>
            <a:spLocks noGrp="1"/>
          </p:cNvSpPr>
          <p:nvPr>
            <p:ph type="subTitle" idx="1"/>
          </p:nvPr>
        </p:nvSpPr>
        <p:spPr>
          <a:xfrm>
            <a:off x="228600" y="990600"/>
            <a:ext cx="8763000" cy="5638800"/>
          </a:xfrm>
        </p:spPr>
        <p:txBody>
          <a:bodyPr/>
          <a:lstStyle/>
          <a:p>
            <a:pPr algn="l"/>
            <a:r>
              <a:rPr lang="en-US" dirty="0" smtClean="0">
                <a:solidFill>
                  <a:srgbClr val="FF0000"/>
                </a:solidFill>
              </a:rPr>
              <a:t>PREFACE</a:t>
            </a:r>
          </a:p>
          <a:p>
            <a:pPr algn="just">
              <a:buFont typeface="Wingdings" pitchFamily="2" charset="2"/>
              <a:buChar char="Ø"/>
            </a:pPr>
            <a:r>
              <a:rPr lang="en-US" dirty="0" smtClean="0">
                <a:solidFill>
                  <a:schemeClr val="tx1"/>
                </a:solidFill>
              </a:rPr>
              <a:t>What is management,</a:t>
            </a:r>
          </a:p>
          <a:p>
            <a:pPr algn="just">
              <a:buFont typeface="Wingdings" pitchFamily="2" charset="2"/>
              <a:buChar char="Ø"/>
            </a:pPr>
            <a:r>
              <a:rPr lang="en-US" dirty="0" smtClean="0">
                <a:solidFill>
                  <a:schemeClr val="tx1"/>
                </a:solidFill>
              </a:rPr>
              <a:t>  catering,</a:t>
            </a:r>
          </a:p>
          <a:p>
            <a:pPr algn="just">
              <a:buFont typeface="Wingdings" pitchFamily="2" charset="2"/>
              <a:buChar char="Ø"/>
            </a:pPr>
            <a:r>
              <a:rPr lang="en-US" dirty="0" smtClean="0">
                <a:solidFill>
                  <a:schemeClr val="tx1"/>
                </a:solidFill>
              </a:rPr>
              <a:t>  food service </a:t>
            </a:r>
          </a:p>
          <a:p>
            <a:pPr algn="just">
              <a:buFont typeface="Wingdings" pitchFamily="2" charset="2"/>
              <a:buChar char="Ø"/>
            </a:pPr>
            <a:r>
              <a:rPr lang="en-US" dirty="0" smtClean="0">
                <a:solidFill>
                  <a:schemeClr val="tx1"/>
                </a:solidFill>
              </a:rPr>
              <a:t>  Types of food service </a:t>
            </a:r>
          </a:p>
          <a:p>
            <a:pPr algn="just">
              <a:buFont typeface="Wingdings" pitchFamily="2" charset="2"/>
              <a:buChar char="Ø"/>
            </a:pPr>
            <a:r>
              <a:rPr lang="en-US" dirty="0" smtClean="0">
                <a:solidFill>
                  <a:schemeClr val="tx1"/>
                </a:solidFill>
              </a:rPr>
              <a:t> advantages and disadvantages</a:t>
            </a:r>
            <a:endParaRPr lang="en-US" dirty="0">
              <a:solidFill>
                <a:schemeClr val="tx1"/>
              </a:solidFill>
            </a:endParaRPr>
          </a:p>
        </p:txBody>
      </p:sp>
      <p:pic>
        <p:nvPicPr>
          <p:cNvPr id="4" name="Picture 3" descr="Hotel-Management-Kitchen-Lab.jpg"/>
          <p:cNvPicPr>
            <a:picLocks noChangeAspect="1"/>
          </p:cNvPicPr>
          <p:nvPr/>
        </p:nvPicPr>
        <p:blipFill>
          <a:blip r:embed="rId2"/>
          <a:stretch>
            <a:fillRect/>
          </a:stretch>
        </p:blipFill>
        <p:spPr>
          <a:xfrm>
            <a:off x="1371600" y="4191000"/>
            <a:ext cx="6477000" cy="22837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algn="ctr"/>
            <a:r>
              <a:rPr lang="en-US" sz="3600" b="1" dirty="0" smtClean="0"/>
              <a:t>CENTRALIZED (COMMISSARY) FOOD SERVICE SYSTEM</a:t>
            </a:r>
            <a:endParaRPr lang="en-US" sz="3600" dirty="0"/>
          </a:p>
        </p:txBody>
      </p:sp>
      <p:sp>
        <p:nvSpPr>
          <p:cNvPr id="3" name="Content Placeholder 2"/>
          <p:cNvSpPr>
            <a:spLocks noGrp="1"/>
          </p:cNvSpPr>
          <p:nvPr>
            <p:ph idx="1"/>
          </p:nvPr>
        </p:nvSpPr>
        <p:spPr>
          <a:xfrm>
            <a:off x="152400" y="1066800"/>
            <a:ext cx="8763000" cy="5486400"/>
          </a:xfrm>
        </p:spPr>
        <p:txBody>
          <a:bodyPr>
            <a:normAutofit/>
          </a:bodyPr>
          <a:lstStyle/>
          <a:p>
            <a:r>
              <a:rPr lang="en-US" sz="2400" i="1" u="sng" dirty="0"/>
              <a:t>The commissary food service system </a:t>
            </a:r>
            <a:r>
              <a:rPr lang="en-US" sz="2400" dirty="0"/>
              <a:t>(also known as central kitchen, central </a:t>
            </a:r>
            <a:r>
              <a:rPr lang="en-US" sz="2400" dirty="0" smtClean="0"/>
              <a:t>food production</a:t>
            </a:r>
            <a:r>
              <a:rPr lang="en-US" sz="2400" dirty="0"/>
              <a:t>, or food factory) centralizes food production, and food is transported </a:t>
            </a:r>
            <a:r>
              <a:rPr lang="en-US" sz="2400" dirty="0" smtClean="0"/>
              <a:t>to satellites </a:t>
            </a:r>
            <a:r>
              <a:rPr lang="en-US" sz="2400" dirty="0"/>
              <a:t>(receiving kitchens) where it is </a:t>
            </a:r>
            <a:r>
              <a:rPr lang="en-US" sz="2400" dirty="0" smtClean="0"/>
              <a:t>served </a:t>
            </a:r>
            <a:r>
              <a:rPr lang="en-US" sz="2400" dirty="0"/>
              <a:t>to customers</a:t>
            </a:r>
            <a:r>
              <a:rPr lang="en-US" sz="2400" dirty="0" smtClean="0"/>
              <a:t>. </a:t>
            </a:r>
            <a:r>
              <a:rPr lang="en-US" sz="2400" dirty="0"/>
              <a:t>food preparation is done in </a:t>
            </a:r>
            <a:r>
              <a:rPr lang="en-US" sz="2400" dirty="0" smtClean="0"/>
              <a:t>the central </a:t>
            </a:r>
            <a:r>
              <a:rPr lang="en-US" sz="2400" dirty="0"/>
              <a:t>kitchen, which results in lower food costs</a:t>
            </a:r>
            <a:r>
              <a:rPr lang="en-US" sz="2400" dirty="0" smtClean="0"/>
              <a:t>.</a:t>
            </a:r>
          </a:p>
          <a:p>
            <a:r>
              <a:rPr lang="en-US" sz="2400" dirty="0" smtClean="0"/>
              <a:t> </a:t>
            </a:r>
            <a:r>
              <a:rPr lang="en-US" sz="2400" dirty="0"/>
              <a:t>Labor costs also are lower because </a:t>
            </a:r>
            <a:r>
              <a:rPr lang="en-US" sz="2400" dirty="0" smtClean="0"/>
              <a:t>of the </a:t>
            </a:r>
            <a:r>
              <a:rPr lang="en-US" sz="2400" dirty="0"/>
              <a:t>centralization of food preparation. </a:t>
            </a:r>
            <a:endParaRPr lang="en-US" sz="2400" dirty="0" smtClean="0"/>
          </a:p>
          <a:p>
            <a:r>
              <a:rPr lang="en-US" sz="2400" dirty="0" smtClean="0"/>
              <a:t>This </a:t>
            </a:r>
            <a:r>
              <a:rPr lang="en-US" sz="2400" dirty="0"/>
              <a:t>food service system takes advantage </a:t>
            </a:r>
            <a:r>
              <a:rPr lang="en-US" sz="2400" dirty="0" smtClean="0"/>
              <a:t>of economies </a:t>
            </a:r>
            <a:r>
              <a:rPr lang="en-US" sz="2400" dirty="0"/>
              <a:t>of scale, so it is most effective when mass food production is required</a:t>
            </a:r>
            <a:r>
              <a:rPr lang="en-US" sz="2400" dirty="0" smtClean="0"/>
              <a:t>.</a:t>
            </a:r>
          </a:p>
          <a:p>
            <a:r>
              <a:rPr lang="en-US" sz="2400" dirty="0" smtClean="0"/>
              <a:t>One unique characteristic of the centralized foodservice system is that food is transported to external locations (satellites or receiving kitchens) for service. </a:t>
            </a:r>
            <a:r>
              <a:rPr lang="en-US" sz="2400" b="1" dirty="0" smtClean="0"/>
              <a:t>Two factors will need to be considered about the food that is transported: </a:t>
            </a:r>
            <a:r>
              <a:rPr lang="en-US" sz="2400" b="1" dirty="0" smtClean="0">
                <a:solidFill>
                  <a:srgbClr val="FF0000"/>
                </a:solidFill>
              </a:rPr>
              <a:t>temperature</a:t>
            </a:r>
            <a:r>
              <a:rPr lang="en-US" sz="2400" b="1" dirty="0" smtClean="0"/>
              <a:t> (</a:t>
            </a:r>
            <a:r>
              <a:rPr lang="en-US" sz="2400" dirty="0" smtClean="0"/>
              <a:t>either hot or cold),</a:t>
            </a:r>
            <a:r>
              <a:rPr lang="en-US" sz="2400" b="1" dirty="0" smtClean="0"/>
              <a:t> and </a:t>
            </a:r>
            <a:r>
              <a:rPr lang="en-US" sz="2400" b="1" dirty="0" smtClean="0">
                <a:solidFill>
                  <a:srgbClr val="FF0000"/>
                </a:solidFill>
              </a:rPr>
              <a:t>packaging.</a:t>
            </a:r>
          </a:p>
          <a:p>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endParaRPr lang="en-US" dirty="0"/>
          </a:p>
        </p:txBody>
      </p:sp>
      <p:sp>
        <p:nvSpPr>
          <p:cNvPr id="3" name="Content Placeholder 2"/>
          <p:cNvSpPr>
            <a:spLocks noGrp="1"/>
          </p:cNvSpPr>
          <p:nvPr>
            <p:ph idx="1"/>
          </p:nvPr>
        </p:nvSpPr>
        <p:spPr>
          <a:xfrm>
            <a:off x="152400" y="609600"/>
            <a:ext cx="8991600" cy="5516563"/>
          </a:xfrm>
        </p:spPr>
        <p:txBody>
          <a:bodyPr>
            <a:normAutofit/>
          </a:bodyPr>
          <a:lstStyle/>
          <a:p>
            <a:r>
              <a:rPr lang="en-US" sz="2400" dirty="0" smtClean="0"/>
              <a:t>The </a:t>
            </a:r>
            <a:r>
              <a:rPr lang="en-US" sz="2400" dirty="0"/>
              <a:t>food can be sent to </a:t>
            </a:r>
            <a:r>
              <a:rPr lang="en-US" sz="2400" dirty="0" smtClean="0"/>
              <a:t>the receiving </a:t>
            </a:r>
            <a:r>
              <a:rPr lang="en-US" sz="2400" dirty="0"/>
              <a:t>kitchens bulk or pre-plated, which impacts the </a:t>
            </a:r>
            <a:r>
              <a:rPr lang="en-US" sz="2400" dirty="0" smtClean="0"/>
              <a:t>equipment </a:t>
            </a:r>
            <a:r>
              <a:rPr lang="en-US" sz="2400" dirty="0"/>
              <a:t>and labor needed </a:t>
            </a:r>
            <a:r>
              <a:rPr lang="en-US" sz="2400" dirty="0" smtClean="0"/>
              <a:t>at the </a:t>
            </a:r>
            <a:r>
              <a:rPr lang="en-US" sz="2400" dirty="0"/>
              <a:t>receiving kitchen</a:t>
            </a:r>
            <a:r>
              <a:rPr lang="en-US" sz="2400" dirty="0" smtClean="0"/>
              <a:t>.</a:t>
            </a:r>
          </a:p>
          <a:p>
            <a:r>
              <a:rPr lang="en-US" sz="2400" dirty="0" smtClean="0"/>
              <a:t>E.g</a:t>
            </a:r>
            <a:r>
              <a:rPr lang="en-US" sz="2400" b="1" dirty="0" smtClean="0">
                <a:solidFill>
                  <a:srgbClr val="FF0000"/>
                </a:solidFill>
              </a:rPr>
              <a:t>.. </a:t>
            </a:r>
            <a:r>
              <a:rPr lang="en-US" sz="2400" b="1" dirty="0">
                <a:solidFill>
                  <a:srgbClr val="FF0000"/>
                </a:solidFill>
              </a:rPr>
              <a:t>airline industry. </a:t>
            </a:r>
            <a:r>
              <a:rPr lang="en-US" sz="2400" dirty="0"/>
              <a:t>There is a central production facility on or near </a:t>
            </a:r>
            <a:r>
              <a:rPr lang="en-US" sz="2400" dirty="0" smtClean="0"/>
              <a:t>the airport </a:t>
            </a:r>
            <a:r>
              <a:rPr lang="en-US" sz="2400" dirty="0"/>
              <a:t>property where the food is prepared, pre-plated, sealed, and either chilled </a:t>
            </a:r>
            <a:r>
              <a:rPr lang="en-US" sz="2400" dirty="0" smtClean="0"/>
              <a:t>or frozen</a:t>
            </a:r>
            <a:r>
              <a:rPr lang="en-US" sz="2400" dirty="0"/>
              <a:t>. The pre-plated meals are placed in closed carts, and the trays with the cold </a:t>
            </a:r>
            <a:r>
              <a:rPr lang="en-US" sz="2400" dirty="0" smtClean="0"/>
              <a:t>items are </a:t>
            </a:r>
            <a:r>
              <a:rPr lang="en-US" sz="2400" dirty="0"/>
              <a:t>assembled and placed in closed carts. These carts are transported by truck to </a:t>
            </a:r>
            <a:r>
              <a:rPr lang="en-US" sz="2400" dirty="0" smtClean="0"/>
              <a:t>the airplane </a:t>
            </a:r>
            <a:r>
              <a:rPr lang="en-US" sz="2400" dirty="0"/>
              <a:t>(satellite), where the food is placed in the galley.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descr="DSC_0339.JPG"/>
          <p:cNvPicPr>
            <a:picLocks noChangeAspect="1"/>
          </p:cNvPicPr>
          <p:nvPr/>
        </p:nvPicPr>
        <p:blipFill>
          <a:blip r:embed="rId2" cstate="print"/>
          <a:stretch>
            <a:fillRect/>
          </a:stretch>
        </p:blipFill>
        <p:spPr>
          <a:xfrm>
            <a:off x="0" y="0"/>
            <a:ext cx="9144000" cy="6806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lstStyle/>
          <a:p>
            <a:r>
              <a:rPr lang="en-US" dirty="0" smtClean="0"/>
              <a:t>Advantages</a:t>
            </a:r>
            <a:endParaRPr lang="en-US" dirty="0"/>
          </a:p>
        </p:txBody>
      </p:sp>
      <p:sp>
        <p:nvSpPr>
          <p:cNvPr id="3" name="Content Placeholder 2"/>
          <p:cNvSpPr>
            <a:spLocks noGrp="1"/>
          </p:cNvSpPr>
          <p:nvPr>
            <p:ph idx="1"/>
          </p:nvPr>
        </p:nvSpPr>
        <p:spPr>
          <a:xfrm>
            <a:off x="152400" y="1143000"/>
            <a:ext cx="8534400" cy="5181600"/>
          </a:xfrm>
        </p:spPr>
        <p:txBody>
          <a:bodyPr>
            <a:normAutofit/>
          </a:bodyPr>
          <a:lstStyle/>
          <a:p>
            <a:r>
              <a:rPr lang="en-US" sz="2400" b="1" dirty="0"/>
              <a:t>Lower food and supply costs</a:t>
            </a:r>
            <a:r>
              <a:rPr lang="en-US" sz="2400" b="1" dirty="0" smtClean="0"/>
              <a:t>—</a:t>
            </a:r>
          </a:p>
          <a:p>
            <a:r>
              <a:rPr lang="en-US" sz="2400" b="1" dirty="0"/>
              <a:t>Purchasing </a:t>
            </a:r>
            <a:r>
              <a:rPr lang="en-US" sz="2400" b="1" dirty="0" smtClean="0"/>
              <a:t>Power</a:t>
            </a:r>
          </a:p>
          <a:p>
            <a:r>
              <a:rPr lang="en-US" sz="2400" b="1" dirty="0"/>
              <a:t>Ingredient control is improved</a:t>
            </a:r>
            <a:r>
              <a:rPr lang="en-US" sz="2400" b="1" dirty="0" smtClean="0"/>
              <a:t>— </a:t>
            </a:r>
            <a:r>
              <a:rPr lang="en-US" sz="2400" dirty="0" smtClean="0"/>
              <a:t>with </a:t>
            </a:r>
            <a:r>
              <a:rPr lang="en-US" sz="2400" dirty="0"/>
              <a:t>a centralized foodservice system, there </a:t>
            </a:r>
            <a:r>
              <a:rPr lang="en-US" sz="2400" dirty="0" smtClean="0"/>
              <a:t>is greater </a:t>
            </a:r>
            <a:r>
              <a:rPr lang="en-US" sz="2400" dirty="0"/>
              <a:t>control over ingredients, which decreases food costs</a:t>
            </a:r>
            <a:r>
              <a:rPr lang="en-US" sz="2400" dirty="0" smtClean="0"/>
              <a:t>.</a:t>
            </a:r>
          </a:p>
          <a:p>
            <a:r>
              <a:rPr lang="en-US" sz="2400" b="1" dirty="0"/>
              <a:t>Inventory </a:t>
            </a:r>
            <a:r>
              <a:rPr lang="en-US" sz="2400" b="1" dirty="0" smtClean="0"/>
              <a:t>control : </a:t>
            </a:r>
            <a:r>
              <a:rPr lang="en-US" sz="2400" dirty="0"/>
              <a:t>there is good inventory turnover so that </a:t>
            </a:r>
            <a:r>
              <a:rPr lang="en-US" sz="2400" dirty="0" smtClean="0"/>
              <a:t>spoilage does </a:t>
            </a:r>
            <a:r>
              <a:rPr lang="en-US" sz="2400" dirty="0"/>
              <a:t>not occur and food quality is maintained</a:t>
            </a:r>
            <a:r>
              <a:rPr lang="en-US" sz="2400" dirty="0" smtClean="0"/>
              <a:t>.</a:t>
            </a:r>
          </a:p>
          <a:p>
            <a:r>
              <a:rPr lang="en-US" sz="2400" b="1" dirty="0"/>
              <a:t>Lower labor </a:t>
            </a:r>
            <a:r>
              <a:rPr lang="en-US" sz="2400" b="1" dirty="0" smtClean="0"/>
              <a:t>costs</a:t>
            </a:r>
          </a:p>
          <a:p>
            <a:r>
              <a:rPr lang="en-US" sz="2400" b="1" dirty="0"/>
              <a:t>Quality control—central food production provides the opportunity to have more</a:t>
            </a:r>
          </a:p>
          <a:p>
            <a:r>
              <a:rPr lang="en-US" sz="2400" dirty="0"/>
              <a:t>quality control in the food served</a:t>
            </a:r>
            <a:r>
              <a:rPr lang="en-US" sz="2400" dirty="0" smtClean="0"/>
              <a:t>,</a:t>
            </a:r>
          </a:p>
          <a:p>
            <a:r>
              <a:rPr lang="en-US" sz="2400" b="1" dirty="0"/>
              <a:t>Consistency</a:t>
            </a:r>
            <a:endParaRPr lang="en-US" sz="2400" b="1" dirty="0" smtClean="0"/>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 of Centralized Foodservice Systems</a:t>
            </a:r>
            <a:endParaRPr lang="en-US" dirty="0"/>
          </a:p>
        </p:txBody>
      </p:sp>
      <p:sp>
        <p:nvSpPr>
          <p:cNvPr id="3" name="Content Placeholder 2"/>
          <p:cNvSpPr>
            <a:spLocks noGrp="1"/>
          </p:cNvSpPr>
          <p:nvPr>
            <p:ph idx="1"/>
          </p:nvPr>
        </p:nvSpPr>
        <p:spPr/>
        <p:txBody>
          <a:bodyPr/>
          <a:lstStyle/>
          <a:p>
            <a:r>
              <a:rPr lang="en-US" sz="2400" b="1" dirty="0"/>
              <a:t>High initial capital investment for building and </a:t>
            </a:r>
            <a:r>
              <a:rPr lang="en-US" sz="2400" b="1" dirty="0" smtClean="0"/>
              <a:t>equipment</a:t>
            </a:r>
          </a:p>
          <a:p>
            <a:r>
              <a:rPr lang="en-US" sz="2400" b="1" dirty="0"/>
              <a:t>More technically skilled employees are required</a:t>
            </a:r>
            <a:r>
              <a:rPr lang="en-US" sz="2400" b="1" dirty="0" smtClean="0"/>
              <a:t>—</a:t>
            </a:r>
          </a:p>
          <a:p>
            <a:r>
              <a:rPr lang="en-US" sz="2400" b="1" dirty="0"/>
              <a:t>Equipment malfunctions can be </a:t>
            </a:r>
            <a:r>
              <a:rPr lang="en-US" sz="2400" b="1" dirty="0" smtClean="0"/>
              <a:t>significant</a:t>
            </a:r>
          </a:p>
          <a:p>
            <a:r>
              <a:rPr lang="en-US" sz="2400" b="1" dirty="0"/>
              <a:t>Transportation </a:t>
            </a:r>
            <a:r>
              <a:rPr lang="en-US" sz="2400" b="1" dirty="0" smtClean="0"/>
              <a:t>costs</a:t>
            </a:r>
          </a:p>
          <a:p>
            <a:r>
              <a:rPr lang="en-US" sz="2400" b="1" dirty="0"/>
              <a:t>Food safety problems can affect many </a:t>
            </a:r>
            <a:r>
              <a:rPr lang="en-US" sz="2400" b="1" dirty="0" smtClean="0"/>
              <a:t>customers</a:t>
            </a:r>
          </a:p>
          <a:p>
            <a:endParaRPr lang="en-US" sz="2400" b="1"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838200"/>
          </a:xfrm>
        </p:spPr>
        <p:txBody>
          <a:bodyPr>
            <a:normAutofit/>
          </a:bodyPr>
          <a:lstStyle/>
          <a:p>
            <a:pPr algn="ctr"/>
            <a:r>
              <a:rPr lang="en-US" sz="3600" b="1" dirty="0" smtClean="0"/>
              <a:t>READY-PREPARED FOODSERVICE SYSTEM</a:t>
            </a:r>
            <a:endParaRPr lang="en-US" sz="3600" dirty="0"/>
          </a:p>
        </p:txBody>
      </p:sp>
      <p:sp>
        <p:nvSpPr>
          <p:cNvPr id="3" name="Content Placeholder 2"/>
          <p:cNvSpPr>
            <a:spLocks noGrp="1"/>
          </p:cNvSpPr>
          <p:nvPr>
            <p:ph idx="1"/>
          </p:nvPr>
        </p:nvSpPr>
        <p:spPr>
          <a:xfrm>
            <a:off x="457200" y="990600"/>
            <a:ext cx="8229600" cy="5867400"/>
          </a:xfrm>
        </p:spPr>
        <p:txBody>
          <a:bodyPr>
            <a:normAutofit/>
          </a:bodyPr>
          <a:lstStyle/>
          <a:p>
            <a:r>
              <a:rPr lang="en-US" sz="2400" dirty="0"/>
              <a:t>In </a:t>
            </a:r>
            <a:r>
              <a:rPr lang="en-US" sz="2400" dirty="0" smtClean="0"/>
              <a:t>ready prepared foodservice </a:t>
            </a:r>
            <a:r>
              <a:rPr lang="en-US" sz="2400" dirty="0"/>
              <a:t>systems, food is produced onsite, held chilled or frozen, </a:t>
            </a:r>
            <a:r>
              <a:rPr lang="en-US" sz="2400" dirty="0" smtClean="0"/>
              <a:t>reheated, and </a:t>
            </a:r>
            <a:r>
              <a:rPr lang="en-US" sz="2400" dirty="0"/>
              <a:t>served to customers on site</a:t>
            </a:r>
            <a:r>
              <a:rPr lang="en-US" sz="2400" dirty="0" smtClean="0"/>
              <a:t>.</a:t>
            </a:r>
          </a:p>
          <a:p>
            <a:r>
              <a:rPr lang="en-US" sz="2400" dirty="0" smtClean="0"/>
              <a:t>This system </a:t>
            </a:r>
            <a:r>
              <a:rPr lang="en-US" sz="2400" dirty="0"/>
              <a:t>also allows multiple-day production to be done at one time</a:t>
            </a:r>
            <a:r>
              <a:rPr lang="en-US" sz="2400" dirty="0" smtClean="0"/>
              <a:t>.</a:t>
            </a:r>
          </a:p>
          <a:p>
            <a:r>
              <a:rPr lang="en-US" sz="2400" dirty="0" smtClean="0"/>
              <a:t> </a:t>
            </a:r>
            <a:r>
              <a:rPr lang="en-US" sz="2400" b="1" u="sng" dirty="0">
                <a:solidFill>
                  <a:srgbClr val="FF0000"/>
                </a:solidFill>
              </a:rPr>
              <a:t>Cook- </a:t>
            </a:r>
            <a:r>
              <a:rPr lang="en-US" sz="2400" b="1" u="sng" dirty="0" smtClean="0">
                <a:solidFill>
                  <a:srgbClr val="FF0000"/>
                </a:solidFill>
              </a:rPr>
              <a:t>chill  </a:t>
            </a:r>
            <a:r>
              <a:rPr lang="en-US" sz="2400" dirty="0"/>
              <a:t>is a method in which items are partially cooked, rapidly chilled, held in </a:t>
            </a:r>
            <a:r>
              <a:rPr lang="en-US" sz="2400" dirty="0" smtClean="0"/>
              <a:t>chilled </a:t>
            </a:r>
            <a:r>
              <a:rPr lang="en-US" sz="2400" dirty="0"/>
              <a:t>storage, and reheated just prior to service.  </a:t>
            </a:r>
          </a:p>
          <a:p>
            <a:r>
              <a:rPr lang="en-US" sz="2400" dirty="0" smtClean="0"/>
              <a:t> </a:t>
            </a:r>
            <a:r>
              <a:rPr lang="en-US" sz="2400" b="1" u="sng" dirty="0">
                <a:solidFill>
                  <a:srgbClr val="FF0000"/>
                </a:solidFill>
              </a:rPr>
              <a:t>Cook-freeze </a:t>
            </a:r>
            <a:r>
              <a:rPr lang="en-US" sz="2400" dirty="0"/>
              <a:t>is a method in which items are partially cooked, rapidly frozen, held </a:t>
            </a:r>
            <a:r>
              <a:rPr lang="en-US" sz="2400" dirty="0" smtClean="0"/>
              <a:t>in </a:t>
            </a:r>
            <a:r>
              <a:rPr lang="en-US" sz="2400" dirty="0"/>
              <a:t>a freezer storage, and reheated just prior to service</a:t>
            </a:r>
            <a:r>
              <a:rPr lang="en-US" sz="2400" dirty="0" smtClean="0"/>
              <a:t>.</a:t>
            </a:r>
          </a:p>
          <a:p>
            <a:r>
              <a:rPr lang="en-US" sz="2400" b="1" u="sng" dirty="0" err="1">
                <a:solidFill>
                  <a:srgbClr val="FF0000"/>
                </a:solidFill>
              </a:rPr>
              <a:t>Sous</a:t>
            </a:r>
            <a:r>
              <a:rPr lang="en-US" sz="2400" b="1" u="sng" dirty="0">
                <a:solidFill>
                  <a:srgbClr val="FF0000"/>
                </a:solidFill>
              </a:rPr>
              <a:t> vide </a:t>
            </a:r>
            <a:r>
              <a:rPr lang="en-US" sz="2400" dirty="0"/>
              <a:t>– a process of sealing raw, fresh food items in plastic pouches to allow </a:t>
            </a:r>
            <a:r>
              <a:rPr lang="en-US" sz="2400" dirty="0" smtClean="0"/>
              <a:t>chilled </a:t>
            </a:r>
            <a:r>
              <a:rPr lang="en-US" sz="2400" dirty="0"/>
              <a:t>storage and then cooking in boiling water prior to service.       </a:t>
            </a:r>
          </a:p>
          <a:p>
            <a:endParaRPr lang="en-US" sz="2400"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340 (1).JPG"/>
          <p:cNvPicPr>
            <a:picLocks noChangeAspect="1"/>
          </p:cNvPicPr>
          <p:nvPr/>
        </p:nvPicPr>
        <p:blipFill>
          <a:blip r:embed="rId2" cstate="print"/>
          <a:stretch>
            <a:fillRect/>
          </a:stretch>
        </p:blipFill>
        <p:spPr>
          <a:xfrm>
            <a:off x="1293474" y="304800"/>
            <a:ext cx="6557051" cy="6248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Advantages of Ready-Prepared Foodservice Systems</a:t>
            </a:r>
            <a:endParaRPr lang="en-US" dirty="0"/>
          </a:p>
        </p:txBody>
      </p:sp>
      <p:sp>
        <p:nvSpPr>
          <p:cNvPr id="3" name="Content Placeholder 2"/>
          <p:cNvSpPr>
            <a:spLocks noGrp="1"/>
          </p:cNvSpPr>
          <p:nvPr>
            <p:ph idx="1"/>
          </p:nvPr>
        </p:nvSpPr>
        <p:spPr/>
        <p:txBody>
          <a:bodyPr/>
          <a:lstStyle/>
          <a:p>
            <a:r>
              <a:rPr lang="en-US" b="1" dirty="0"/>
              <a:t>Flexibility in scheduling food preparation</a:t>
            </a:r>
            <a:r>
              <a:rPr lang="en-US" b="1" dirty="0" smtClean="0"/>
              <a:t>— </a:t>
            </a:r>
            <a:r>
              <a:rPr lang="en-US" dirty="0" smtClean="0"/>
              <a:t>if </a:t>
            </a:r>
            <a:r>
              <a:rPr lang="en-US" dirty="0"/>
              <a:t>food is prepared and </a:t>
            </a:r>
            <a:r>
              <a:rPr lang="en-US" dirty="0" smtClean="0"/>
              <a:t>stored frozen </a:t>
            </a:r>
            <a:r>
              <a:rPr lang="en-US" dirty="0"/>
              <a:t>or chilled for later use, there is a great deal of flexibility in </a:t>
            </a:r>
            <a:r>
              <a:rPr lang="en-US" dirty="0" smtClean="0"/>
              <a:t>the scheduling </a:t>
            </a:r>
            <a:r>
              <a:rPr lang="en-US" dirty="0"/>
              <a:t>of food production</a:t>
            </a:r>
            <a:r>
              <a:rPr lang="en-US" dirty="0" smtClean="0"/>
              <a:t>.</a:t>
            </a:r>
          </a:p>
          <a:p>
            <a:r>
              <a:rPr lang="en-US" b="1" dirty="0"/>
              <a:t>Lower labor costs</a:t>
            </a:r>
            <a:r>
              <a:rPr lang="en-US" dirty="0" smtClean="0"/>
              <a:t>— large </a:t>
            </a:r>
            <a:r>
              <a:rPr lang="en-US" dirty="0"/>
              <a:t>quantities of food can be prepared at one time </a:t>
            </a:r>
            <a:r>
              <a:rPr lang="en-US" dirty="0" smtClean="0"/>
              <a:t>and stored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 of Ready-Prepared Foodservice Systems</a:t>
            </a:r>
            <a:endParaRPr lang="en-US" dirty="0"/>
          </a:p>
        </p:txBody>
      </p:sp>
      <p:sp>
        <p:nvSpPr>
          <p:cNvPr id="3" name="Content Placeholder 2"/>
          <p:cNvSpPr>
            <a:spLocks noGrp="1"/>
          </p:cNvSpPr>
          <p:nvPr>
            <p:ph idx="1"/>
          </p:nvPr>
        </p:nvSpPr>
        <p:spPr/>
        <p:txBody>
          <a:bodyPr/>
          <a:lstStyle/>
          <a:p>
            <a:r>
              <a:rPr lang="en-US" b="1" dirty="0"/>
              <a:t>Menu variety may be </a:t>
            </a:r>
            <a:r>
              <a:rPr lang="en-US" b="1" dirty="0" smtClean="0"/>
              <a:t>limited</a:t>
            </a:r>
          </a:p>
          <a:p>
            <a:r>
              <a:rPr lang="en-US" b="1" dirty="0"/>
              <a:t>High initial capital investment for </a:t>
            </a:r>
            <a:r>
              <a:rPr lang="en-US" b="1" dirty="0" smtClean="0"/>
              <a:t>equipment</a:t>
            </a:r>
          </a:p>
          <a:p>
            <a:r>
              <a:rPr lang="en-US" b="1" dirty="0"/>
              <a:t>Perceived loss of quality</a:t>
            </a:r>
            <a:r>
              <a:rPr lang="en-US" b="1" dirty="0" smtClean="0"/>
              <a:t>—</a:t>
            </a:r>
          </a:p>
          <a:p>
            <a:r>
              <a:rPr lang="en-US" b="1" dirty="0"/>
              <a:t>Food safety problems can affect many customers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normAutofit fontScale="90000"/>
          </a:bodyPr>
          <a:lstStyle/>
          <a:p>
            <a:r>
              <a:rPr lang="en-US" sz="3600" dirty="0" smtClean="0"/>
              <a:t> </a:t>
            </a:r>
            <a:r>
              <a:rPr lang="en-US" sz="4000" b="1" dirty="0" smtClean="0"/>
              <a:t>NON COMMERCIAL FOODSERVICE SYSTEM</a:t>
            </a:r>
            <a:br>
              <a:rPr lang="en-US" sz="4000" b="1" dirty="0" smtClean="0"/>
            </a:br>
            <a:endParaRPr lang="en-US" sz="3600" b="1" dirty="0"/>
          </a:p>
        </p:txBody>
      </p:sp>
      <p:sp>
        <p:nvSpPr>
          <p:cNvPr id="3" name="Content Placeholder 2"/>
          <p:cNvSpPr>
            <a:spLocks noGrp="1"/>
          </p:cNvSpPr>
          <p:nvPr>
            <p:ph idx="1"/>
          </p:nvPr>
        </p:nvSpPr>
        <p:spPr>
          <a:xfrm>
            <a:off x="152400" y="762000"/>
            <a:ext cx="8763000" cy="5867400"/>
          </a:xfrm>
        </p:spPr>
        <p:txBody>
          <a:bodyPr>
            <a:normAutofit fontScale="92500" lnSpcReduction="20000"/>
          </a:bodyPr>
          <a:lstStyle/>
          <a:p>
            <a:pPr>
              <a:buFont typeface="Wingdings" pitchFamily="2" charset="2"/>
              <a:buChar char="§"/>
            </a:pPr>
            <a:r>
              <a:rPr lang="en-US" dirty="0" smtClean="0"/>
              <a:t>It </a:t>
            </a:r>
            <a:r>
              <a:rPr lang="en-US" dirty="0"/>
              <a:t>is supplying food service that is operated by a business, educational programs, governmental or institutional organizations. </a:t>
            </a:r>
            <a:br>
              <a:rPr lang="en-US" dirty="0"/>
            </a:br>
            <a:r>
              <a:rPr lang="en-US" i="1" u="sng" dirty="0" smtClean="0"/>
              <a:t>Two </a:t>
            </a:r>
            <a:r>
              <a:rPr lang="en-US" i="1" u="sng" dirty="0"/>
              <a:t>type of non-commercial foodservice operation </a:t>
            </a:r>
            <a:r>
              <a:rPr lang="en-US" dirty="0" smtClean="0"/>
              <a:t>:</a:t>
            </a:r>
          </a:p>
          <a:p>
            <a:pPr>
              <a:buFont typeface="Wingdings" pitchFamily="2" charset="2"/>
              <a:buChar char="§"/>
            </a:pPr>
            <a:endParaRPr lang="en-US" i="1" dirty="0" smtClean="0">
              <a:solidFill>
                <a:srgbClr val="FF0000"/>
              </a:solidFill>
            </a:endParaRPr>
          </a:p>
          <a:p>
            <a:pPr>
              <a:buFont typeface="Wingdings" pitchFamily="2" charset="2"/>
              <a:buChar char="§"/>
            </a:pPr>
            <a:r>
              <a:rPr lang="en-US" i="1" dirty="0" smtClean="0">
                <a:solidFill>
                  <a:srgbClr val="FF0000"/>
                </a:solidFill>
              </a:rPr>
              <a:t> </a:t>
            </a:r>
            <a:r>
              <a:rPr lang="en-US" i="1" dirty="0">
                <a:solidFill>
                  <a:srgbClr val="FF0000"/>
                </a:solidFill>
              </a:rPr>
              <a:t>Self-operated </a:t>
            </a:r>
            <a:r>
              <a:rPr lang="en-US" dirty="0"/>
              <a:t>and </a:t>
            </a:r>
            <a:endParaRPr lang="en-US" dirty="0" smtClean="0"/>
          </a:p>
          <a:p>
            <a:pPr>
              <a:buFont typeface="Wingdings" pitchFamily="2" charset="2"/>
              <a:buChar char="§"/>
            </a:pPr>
            <a:r>
              <a:rPr lang="en-US" i="1" dirty="0" smtClean="0">
                <a:solidFill>
                  <a:srgbClr val="FF0000"/>
                </a:solidFill>
              </a:rPr>
              <a:t>Contract </a:t>
            </a:r>
            <a:r>
              <a:rPr lang="en-US" i="1" dirty="0">
                <a:solidFill>
                  <a:srgbClr val="FF0000"/>
                </a:solidFill>
              </a:rPr>
              <a:t>management </a:t>
            </a:r>
            <a:r>
              <a:rPr lang="en-US" i="1" dirty="0" smtClean="0">
                <a:solidFill>
                  <a:srgbClr val="FF0000"/>
                </a:solidFill>
              </a:rPr>
              <a:t>Company-Operated</a:t>
            </a:r>
          </a:p>
          <a:p>
            <a:pPr>
              <a:buFont typeface="Wingdings" pitchFamily="2" charset="2"/>
              <a:buChar char="Ø"/>
            </a:pPr>
            <a:r>
              <a:rPr lang="en-US" dirty="0"/>
              <a:t/>
            </a:r>
            <a:br>
              <a:rPr lang="en-US" dirty="0"/>
            </a:br>
            <a:r>
              <a:rPr lang="en-US" b="1" dirty="0" smtClean="0"/>
              <a:t>SELF-OPERATED : </a:t>
            </a:r>
            <a:r>
              <a:rPr lang="en-US" dirty="0" smtClean="0"/>
              <a:t>noncommercial </a:t>
            </a:r>
            <a:r>
              <a:rPr lang="en-US" dirty="0"/>
              <a:t>foodservice operation in which the program is managed and operated by the organization's own employees</a:t>
            </a:r>
            <a:br>
              <a:rPr lang="en-US" dirty="0"/>
            </a:br>
            <a:endParaRPr lang="en-US" dirty="0" smtClean="0"/>
          </a:p>
          <a:p>
            <a:pPr>
              <a:buFont typeface="Wingdings" pitchFamily="2" charset="2"/>
              <a:buChar char="Ø"/>
            </a:pPr>
            <a:r>
              <a:rPr lang="en-US" b="1" dirty="0" smtClean="0"/>
              <a:t>CONTRACT MANAGEMENT </a:t>
            </a:r>
            <a:r>
              <a:rPr lang="en-US" dirty="0" smtClean="0"/>
              <a:t>COMPANY-OPERATED : </a:t>
            </a:r>
            <a:r>
              <a:rPr lang="en-US" dirty="0"/>
              <a:t>noncommercial foodservice operation in which program is managed and operated by a company specializing in foodservice management</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a:r>
              <a:rPr lang="en-US" sz="5400" u="sng" dirty="0" smtClean="0"/>
              <a:t>MANAGEMENT</a:t>
            </a:r>
            <a:endParaRPr lang="en-US" sz="5400" u="sng" dirty="0"/>
          </a:p>
        </p:txBody>
      </p:sp>
      <p:sp>
        <p:nvSpPr>
          <p:cNvPr id="3" name="Content Placeholder 2"/>
          <p:cNvSpPr>
            <a:spLocks noGrp="1"/>
          </p:cNvSpPr>
          <p:nvPr>
            <p:ph idx="1"/>
          </p:nvPr>
        </p:nvSpPr>
        <p:spPr>
          <a:xfrm>
            <a:off x="0" y="990600"/>
            <a:ext cx="9144000" cy="5638800"/>
          </a:xfrm>
        </p:spPr>
        <p:txBody>
          <a:bodyPr>
            <a:normAutofit/>
          </a:bodyPr>
          <a:lstStyle/>
          <a:p>
            <a:pPr>
              <a:buFont typeface="Wingdings" pitchFamily="2" charset="2"/>
              <a:buChar char="§"/>
            </a:pPr>
            <a:r>
              <a:rPr lang="en-US" sz="2400" dirty="0"/>
              <a:t>Management can be defined as the art of bringing together available resources including the abilities of different people , organizing them in scientific and orderly manner, to achieve a desired goals of the organization while promoting individual aspiration</a:t>
            </a:r>
            <a:r>
              <a:rPr lang="en-US" sz="2400" dirty="0" smtClean="0"/>
              <a:t>.</a:t>
            </a:r>
            <a:r>
              <a:rPr lang="en-US" sz="2400" dirty="0"/>
              <a:t> </a:t>
            </a:r>
          </a:p>
          <a:p>
            <a:r>
              <a:rPr lang="en-US" sz="2400" dirty="0"/>
              <a:t>Management is the continuous process in which </a:t>
            </a:r>
            <a:r>
              <a:rPr lang="en-US" sz="2400" dirty="0" smtClean="0"/>
              <a:t>:</a:t>
            </a:r>
            <a:endParaRPr lang="en-US" sz="2400" dirty="0"/>
          </a:p>
          <a:p>
            <a:pPr lvl="0"/>
            <a:r>
              <a:rPr lang="en-US" sz="2400" dirty="0"/>
              <a:t>People work together to achieve common goals .</a:t>
            </a:r>
          </a:p>
          <a:p>
            <a:pPr lvl="0"/>
            <a:r>
              <a:rPr lang="en-US" sz="2400" dirty="0"/>
              <a:t>Establishing objectives, putting together all the human and material resources in best possible manner </a:t>
            </a:r>
          </a:p>
          <a:p>
            <a:pPr lvl="0"/>
            <a:r>
              <a:rPr lang="en-US" sz="2400" dirty="0"/>
              <a:t>Creating atmosphere of cooperation and good will</a:t>
            </a:r>
          </a:p>
          <a:p>
            <a:pPr lvl="0"/>
            <a:r>
              <a:rPr lang="en-US" sz="2400" dirty="0"/>
              <a:t>Development of  people.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normAutofit fontScale="90000"/>
          </a:bodyPr>
          <a:lstStyle/>
          <a:p>
            <a:r>
              <a:rPr lang="en-US" dirty="0" smtClean="0"/>
              <a:t>NON COMMERCIAL OPERATIONS</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400" dirty="0" smtClean="0"/>
              <a:t>Making no net profit at all. Partially  or fully subsidized by government or industry for the benefit of its employees or intimates.</a:t>
            </a:r>
          </a:p>
          <a:p>
            <a:r>
              <a:rPr lang="en-US" sz="2400" b="1" dirty="0" smtClean="0"/>
              <a:t>Social organizations: </a:t>
            </a:r>
            <a:r>
              <a:rPr lang="en-US" sz="2400" dirty="0" smtClean="0"/>
              <a:t>city clubs, country clubs host dinners and festive events.  Visits to temples on religious events.</a:t>
            </a:r>
          </a:p>
          <a:p>
            <a:r>
              <a:rPr lang="en-US" sz="2400" b="1" dirty="0" smtClean="0"/>
              <a:t>Welfare and rehabilitation:  </a:t>
            </a:r>
            <a:r>
              <a:rPr lang="en-US" sz="2400" dirty="0" smtClean="0"/>
              <a:t>governmental and non  governmental organizations who look after the needy sections of the society in an institutional manner.</a:t>
            </a:r>
          </a:p>
          <a:p>
            <a:r>
              <a:rPr lang="en-US" sz="2400" b="1" dirty="0" smtClean="0"/>
              <a:t>E.g. </a:t>
            </a:r>
            <a:r>
              <a:rPr lang="en-US" sz="2400" b="1" i="1" dirty="0" smtClean="0"/>
              <a:t>orphanages  ,day care centers, prisons, old age homes.</a:t>
            </a:r>
          </a:p>
          <a:p>
            <a:r>
              <a:rPr lang="en-US" sz="2400" b="1" dirty="0" smtClean="0"/>
              <a:t>Health and medical care: </a:t>
            </a:r>
            <a:r>
              <a:rPr lang="en-US" sz="2400" dirty="0" smtClean="0"/>
              <a:t>provide catering facilities for inmates, staff and visitors. Welfare services are planned by the government to help eradicate hunger and malnutrition through local public health centers and schools.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533400"/>
          </a:xfrm>
        </p:spPr>
        <p:txBody>
          <a:bodyPr>
            <a:normAutofit fontScale="90000"/>
          </a:bodyPr>
          <a:lstStyle/>
          <a:p>
            <a:endParaRPr lang="en-US" dirty="0"/>
          </a:p>
        </p:txBody>
      </p:sp>
      <p:sp>
        <p:nvSpPr>
          <p:cNvPr id="3" name="Content Placeholder 2"/>
          <p:cNvSpPr>
            <a:spLocks noGrp="1"/>
          </p:cNvSpPr>
          <p:nvPr>
            <p:ph idx="1"/>
          </p:nvPr>
        </p:nvSpPr>
        <p:spPr>
          <a:xfrm>
            <a:off x="152400" y="685800"/>
            <a:ext cx="8534400" cy="5638800"/>
          </a:xfrm>
        </p:spPr>
        <p:txBody>
          <a:bodyPr/>
          <a:lstStyle/>
          <a:p>
            <a:r>
              <a:rPr lang="en-US" b="1" dirty="0" smtClean="0"/>
              <a:t>Institutional feeding</a:t>
            </a:r>
            <a:r>
              <a:rPr lang="en-US" dirty="0" smtClean="0"/>
              <a:t>:  welfare centers , crèches, orphanages, set up by government, public and private institutions  all need to feed and care for their inmates  to the different age group with there needs.</a:t>
            </a:r>
          </a:p>
          <a:p>
            <a:r>
              <a:rPr lang="en-US" b="1" dirty="0" smtClean="0"/>
              <a:t>Entrepreneurial ventures:  </a:t>
            </a:r>
            <a:r>
              <a:rPr lang="en-US" dirty="0" smtClean="0"/>
              <a:t>catering services started by individuals or families for some creative idea</a:t>
            </a:r>
            <a:r>
              <a:rPr lang="en-US" b="1" dirty="0" smtClean="0"/>
              <a:t>. Supply of lunches </a:t>
            </a:r>
            <a:r>
              <a:rPr lang="en-US" dirty="0" smtClean="0"/>
              <a:t>for children and old people in families.</a:t>
            </a:r>
          </a:p>
          <a:p>
            <a:r>
              <a:rPr lang="en-US" b="1" dirty="0" smtClean="0"/>
              <a:t>Franchising: </a:t>
            </a:r>
            <a:r>
              <a:rPr lang="en-US" dirty="0" smtClean="0"/>
              <a:t>expanding their units throughout the country in a satellite manner.</a:t>
            </a:r>
          </a:p>
          <a:p>
            <a:r>
              <a:rPr lang="en-US" dirty="0" smtClean="0"/>
              <a:t>Tourism and travel: overnights lodges and motels providing eating and resting .(portables meals)</a:t>
            </a:r>
          </a:p>
          <a:p>
            <a:r>
              <a:rPr lang="en-US" dirty="0" err="1" smtClean="0"/>
              <a:t>E.g</a:t>
            </a:r>
            <a:r>
              <a:rPr lang="en-US" dirty="0" smtClean="0"/>
              <a:t>  </a:t>
            </a:r>
            <a:r>
              <a:rPr lang="en-US" dirty="0" err="1" smtClean="0"/>
              <a:t>yatri</a:t>
            </a:r>
            <a:r>
              <a:rPr lang="en-US" dirty="0" smtClean="0"/>
              <a:t> </a:t>
            </a:r>
            <a:r>
              <a:rPr lang="en-US" dirty="0" err="1" smtClean="0"/>
              <a:t>niwas</a:t>
            </a:r>
            <a:r>
              <a:rPr lang="en-US" dirty="0" smtClean="0"/>
              <a:t>, </a:t>
            </a:r>
            <a:r>
              <a:rPr lang="en-US" dirty="0" err="1" smtClean="0"/>
              <a:t>yatrikas</a:t>
            </a:r>
            <a:r>
              <a:rPr lang="en-US" dirty="0" smtClean="0"/>
              <a:t> , midways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48600" cy="457200"/>
          </a:xfrm>
        </p:spPr>
        <p:txBody>
          <a:bodyPr>
            <a:normAutofit fontScale="90000"/>
          </a:bodyPr>
          <a:lstStyle/>
          <a:p>
            <a:r>
              <a:rPr lang="en-US" dirty="0" smtClean="0"/>
              <a:t>Commercial  food services:</a:t>
            </a:r>
            <a:br>
              <a:rPr lang="en-US" dirty="0" smtClean="0"/>
            </a:br>
            <a:endParaRPr lang="en-US" dirty="0"/>
          </a:p>
        </p:txBody>
      </p:sp>
      <p:sp>
        <p:nvSpPr>
          <p:cNvPr id="3" name="Content Placeholder 2"/>
          <p:cNvSpPr>
            <a:spLocks noGrp="1"/>
          </p:cNvSpPr>
          <p:nvPr>
            <p:ph idx="1"/>
          </p:nvPr>
        </p:nvSpPr>
        <p:spPr>
          <a:xfrm>
            <a:off x="152400" y="0"/>
            <a:ext cx="8991600" cy="6629400"/>
          </a:xfrm>
        </p:spPr>
        <p:txBody>
          <a:bodyPr>
            <a:normAutofit fontScale="70000" lnSpcReduction="20000"/>
          </a:bodyPr>
          <a:lstStyle/>
          <a:p>
            <a:pPr lvl="0"/>
            <a:r>
              <a:rPr lang="en-US" sz="3300" i="1" dirty="0" smtClean="0">
                <a:solidFill>
                  <a:srgbClr val="FF0000"/>
                </a:solidFill>
              </a:rPr>
              <a:t>RESTAURANTS</a:t>
            </a:r>
            <a:r>
              <a:rPr lang="en-US" sz="3600" i="1" dirty="0">
                <a:solidFill>
                  <a:srgbClr val="FF0000"/>
                </a:solidFill>
              </a:rPr>
              <a:t>:   </a:t>
            </a:r>
            <a:r>
              <a:rPr lang="en-US" sz="3100" dirty="0"/>
              <a:t>it is derived from the </a:t>
            </a:r>
            <a:r>
              <a:rPr lang="en-US" sz="3100" dirty="0" err="1"/>
              <a:t>latin</a:t>
            </a:r>
            <a:r>
              <a:rPr lang="en-US" sz="3100" dirty="0"/>
              <a:t> word </a:t>
            </a:r>
            <a:r>
              <a:rPr lang="en-US" sz="3100" dirty="0" err="1"/>
              <a:t>restaurare</a:t>
            </a:r>
            <a:r>
              <a:rPr lang="en-US" sz="3100" dirty="0"/>
              <a:t> which became </a:t>
            </a:r>
            <a:r>
              <a:rPr lang="en-US" sz="3100" dirty="0" err="1"/>
              <a:t>restauer</a:t>
            </a:r>
            <a:r>
              <a:rPr lang="en-US" sz="3100" dirty="0"/>
              <a:t>, in French , meaning </a:t>
            </a:r>
            <a:r>
              <a:rPr lang="en-US" sz="3100" i="1" dirty="0"/>
              <a:t>to repair ,replenish or restore.</a:t>
            </a:r>
            <a:endParaRPr lang="en-US" sz="3100" dirty="0"/>
          </a:p>
          <a:p>
            <a:r>
              <a:rPr lang="en-US" sz="3100" dirty="0"/>
              <a:t>Earlier menu were pasted on the wall or door to attract attention of those who passed by.</a:t>
            </a:r>
          </a:p>
          <a:p>
            <a:r>
              <a:rPr lang="en-US" sz="3100" dirty="0"/>
              <a:t>The first restaurant opened was in </a:t>
            </a:r>
            <a:r>
              <a:rPr lang="en-US" sz="3100" dirty="0" smtClean="0"/>
              <a:t>Paris </a:t>
            </a:r>
            <a:r>
              <a:rPr lang="en-US" sz="3100" dirty="0"/>
              <a:t>in 1765 by a soup vender followed by England where a meal was provided at a fixed hour which later become meeting place of people.</a:t>
            </a:r>
          </a:p>
          <a:p>
            <a:r>
              <a:rPr lang="en-US" sz="3100" dirty="0"/>
              <a:t>A </a:t>
            </a:r>
            <a:r>
              <a:rPr lang="en-US" sz="3100" b="1" dirty="0"/>
              <a:t>restaurant</a:t>
            </a:r>
            <a:r>
              <a:rPr lang="en-US" sz="3100" dirty="0"/>
              <a:t> is an establishment which prepares and serves food and drink to </a:t>
            </a:r>
            <a:r>
              <a:rPr lang="en-US" sz="3100" u="sng" dirty="0"/>
              <a:t>customers</a:t>
            </a:r>
            <a:r>
              <a:rPr lang="en-US" sz="3100" dirty="0"/>
              <a:t> in return for money, either paid before the meal, after the </a:t>
            </a:r>
            <a:r>
              <a:rPr lang="en-US" sz="3100" dirty="0" smtClean="0"/>
              <a:t>meal. </a:t>
            </a:r>
          </a:p>
          <a:p>
            <a:r>
              <a:rPr lang="en-US" sz="3100" dirty="0" smtClean="0"/>
              <a:t>Meals </a:t>
            </a:r>
            <a:r>
              <a:rPr lang="en-US" sz="3100" dirty="0"/>
              <a:t>are generally served and eaten on premises, but many restaurants also offer</a:t>
            </a:r>
            <a:r>
              <a:rPr lang="en-US" sz="3100" i="1" dirty="0"/>
              <a:t> take-out</a:t>
            </a:r>
            <a:r>
              <a:rPr lang="en-US" sz="3100" dirty="0"/>
              <a:t> and</a:t>
            </a:r>
            <a:r>
              <a:rPr lang="en-US" sz="3100" i="1" dirty="0"/>
              <a:t> food delivery services</a:t>
            </a:r>
            <a:r>
              <a:rPr lang="en-US" sz="3100" dirty="0"/>
              <a:t>. </a:t>
            </a:r>
          </a:p>
          <a:p>
            <a:r>
              <a:rPr lang="en-US" sz="3100" dirty="0"/>
              <a:t>Restaurants often specialize in certain types of food </a:t>
            </a:r>
            <a:r>
              <a:rPr lang="en-US" sz="3100" dirty="0" err="1" smtClean="0"/>
              <a:t>e.g</a:t>
            </a:r>
            <a:r>
              <a:rPr lang="en-US" sz="3100" dirty="0" smtClean="0"/>
              <a:t> </a:t>
            </a:r>
            <a:r>
              <a:rPr lang="en-US" sz="3100" dirty="0"/>
              <a:t> </a:t>
            </a:r>
            <a:r>
              <a:rPr lang="en-US" sz="3100" i="1" dirty="0"/>
              <a:t>theme</a:t>
            </a:r>
            <a:r>
              <a:rPr lang="en-US" sz="3100" dirty="0"/>
              <a:t>. For example, there are seafood restaurants, vegetarian restaurants or ethnic </a:t>
            </a:r>
            <a:r>
              <a:rPr lang="en-US" sz="3100" dirty="0" smtClean="0"/>
              <a:t>restaurants., </a:t>
            </a:r>
          </a:p>
          <a:p>
            <a:r>
              <a:rPr lang="en-US" sz="3100" dirty="0" smtClean="0"/>
              <a:t>restaurants </a:t>
            </a:r>
            <a:r>
              <a:rPr lang="en-US" sz="3100" dirty="0"/>
              <a:t>selling food characteristic of the local culture are simply called restaurants, while restaurants selling food of foreign cultural origin may be called ethnic restaurants.</a:t>
            </a:r>
          </a:p>
          <a:p>
            <a:r>
              <a:rPr lang="en-US" sz="3100" dirty="0"/>
              <a:t>Restaurants may also be classified on the structure of their menu or the style of offering food. For example, one might choose a </a:t>
            </a:r>
            <a:r>
              <a:rPr lang="en-US" sz="3100" dirty="0" smtClean="0"/>
              <a:t>tapas bar, </a:t>
            </a:r>
            <a:r>
              <a:rPr lang="en-US" sz="3100" dirty="0"/>
              <a:t>a sushi train, a </a:t>
            </a:r>
            <a:r>
              <a:rPr lang="en-US" sz="3100" dirty="0" err="1">
                <a:hlinkClick r:id="rId2" tooltip="Tastet"/>
              </a:rPr>
              <a:t>tastet</a:t>
            </a:r>
            <a:r>
              <a:rPr lang="en-US" sz="3100" dirty="0"/>
              <a:t> restaurant, a </a:t>
            </a:r>
            <a:r>
              <a:rPr lang="en-US" sz="3100" dirty="0">
                <a:hlinkClick r:id="rId3" tooltip="Buffet"/>
              </a:rPr>
              <a:t>buffet</a:t>
            </a:r>
            <a:r>
              <a:rPr lang="en-US" sz="3100" dirty="0"/>
              <a:t> </a:t>
            </a:r>
            <a:r>
              <a:rPr lang="en-US" sz="3100" dirty="0" smtClean="0"/>
              <a:t>restaurant </a:t>
            </a:r>
            <a:r>
              <a:rPr lang="en-US" sz="3100" dirty="0"/>
              <a:t>not only for the type of cuisine but for the way it is offered.</a:t>
            </a:r>
          </a:p>
          <a:p>
            <a:endParaRPr lang="en-US" sz="3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838200"/>
          </a:xfrm>
        </p:spPr>
        <p:txBody>
          <a:bodyPr>
            <a:noAutofit/>
          </a:bodyPr>
          <a:lstStyle/>
          <a:p>
            <a:pPr algn="ctr"/>
            <a:r>
              <a:rPr lang="en-US" sz="4000" b="1" dirty="0" smtClean="0"/>
              <a:t/>
            </a:r>
            <a:br>
              <a:rPr lang="en-US" sz="4000" b="1" dirty="0" smtClean="0"/>
            </a:br>
            <a:r>
              <a:rPr lang="en-US" sz="4000" b="1" dirty="0" smtClean="0"/>
              <a:t/>
            </a:r>
            <a:br>
              <a:rPr lang="en-US" sz="4000" b="1" dirty="0" smtClean="0"/>
            </a:br>
            <a:r>
              <a:rPr lang="en-US" sz="4000" b="1" dirty="0" smtClean="0"/>
              <a:t>FAST FOOD RESTAURANT</a:t>
            </a:r>
            <a:br>
              <a:rPr lang="en-US" sz="4000" b="1" dirty="0" smtClean="0"/>
            </a:br>
            <a:endParaRPr lang="en-US" sz="4000" b="1" dirty="0"/>
          </a:p>
        </p:txBody>
      </p:sp>
      <p:sp>
        <p:nvSpPr>
          <p:cNvPr id="3" name="Content Placeholder 2"/>
          <p:cNvSpPr>
            <a:spLocks noGrp="1"/>
          </p:cNvSpPr>
          <p:nvPr>
            <p:ph idx="1"/>
          </p:nvPr>
        </p:nvSpPr>
        <p:spPr>
          <a:xfrm>
            <a:off x="457200" y="609600"/>
            <a:ext cx="8229600" cy="5715000"/>
          </a:xfrm>
        </p:spPr>
        <p:txBody>
          <a:bodyPr>
            <a:normAutofit fontScale="85000" lnSpcReduction="10000"/>
          </a:bodyPr>
          <a:lstStyle/>
          <a:p>
            <a:pPr>
              <a:buNone/>
            </a:pPr>
            <a:r>
              <a:rPr lang="en-US" dirty="0"/>
              <a:t> </a:t>
            </a:r>
          </a:p>
          <a:p>
            <a:r>
              <a:rPr lang="en-US" b="1" dirty="0"/>
              <a:t>Fast food</a:t>
            </a:r>
            <a:r>
              <a:rPr lang="en-US" dirty="0"/>
              <a:t> is the term given to food that can be prepared and served very quickly. While any meal with low preparation time can be considered to be fast </a:t>
            </a:r>
            <a:r>
              <a:rPr lang="en-US" dirty="0" smtClean="0"/>
              <a:t>food. </a:t>
            </a:r>
            <a:endParaRPr lang="en-US" dirty="0"/>
          </a:p>
          <a:p>
            <a:r>
              <a:rPr lang="en-US" dirty="0"/>
              <a:t>Outlets may be stands or kiosks, which may provide no shelter or seating</a:t>
            </a:r>
            <a:endParaRPr lang="en-US" dirty="0" smtClean="0"/>
          </a:p>
          <a:p>
            <a:r>
              <a:rPr lang="en-US" dirty="0" smtClean="0"/>
              <a:t>A</a:t>
            </a:r>
            <a:r>
              <a:rPr lang="en-US" dirty="0"/>
              <a:t> </a:t>
            </a:r>
            <a:r>
              <a:rPr lang="en-US" b="1" dirty="0" smtClean="0"/>
              <a:t>fast food restaurant</a:t>
            </a:r>
            <a:r>
              <a:rPr lang="en-US" dirty="0" smtClean="0"/>
              <a:t>, also known as a </a:t>
            </a:r>
            <a:r>
              <a:rPr lang="en-US" b="1" dirty="0" smtClean="0"/>
              <a:t>quick service restaurant (QSR). </a:t>
            </a:r>
            <a:r>
              <a:rPr lang="en-US" dirty="0" smtClean="0"/>
              <a:t>it, </a:t>
            </a:r>
            <a:r>
              <a:rPr lang="en-US" dirty="0"/>
              <a:t>is a </a:t>
            </a:r>
            <a:r>
              <a:rPr lang="en-US" dirty="0" smtClean="0"/>
              <a:t>specific  </a:t>
            </a:r>
            <a:r>
              <a:rPr lang="en-US" dirty="0"/>
              <a:t>type of </a:t>
            </a:r>
            <a:r>
              <a:rPr lang="en-US" dirty="0" smtClean="0"/>
              <a:t>restaurant characterized </a:t>
            </a:r>
            <a:r>
              <a:rPr lang="en-US" dirty="0"/>
              <a:t>both by its fast </a:t>
            </a:r>
            <a:r>
              <a:rPr lang="en-US" dirty="0" smtClean="0"/>
              <a:t>food</a:t>
            </a:r>
            <a:r>
              <a:rPr lang="en-US" dirty="0"/>
              <a:t> cuisine and by minimal table </a:t>
            </a:r>
            <a:r>
              <a:rPr lang="en-US" dirty="0" smtClean="0"/>
              <a:t>service.</a:t>
            </a:r>
          </a:p>
          <a:p>
            <a:r>
              <a:rPr lang="en-US" dirty="0"/>
              <a:t>Food served in fast food restaurants </a:t>
            </a:r>
            <a:r>
              <a:rPr lang="en-US" dirty="0" smtClean="0"/>
              <a:t> </a:t>
            </a:r>
            <a:r>
              <a:rPr lang="en-US" dirty="0"/>
              <a:t>offered from a limited menu; </a:t>
            </a:r>
            <a:r>
              <a:rPr lang="en-US" dirty="0" smtClean="0"/>
              <a:t> </a:t>
            </a:r>
            <a:r>
              <a:rPr lang="en-US" dirty="0"/>
              <a:t>cooked in bulk in advance and kept hot; is finished and packaged to order; and is usually available ready to take away, though seating may be provided. Fast food restaurants are usually part of a restaurant chain or franchise </a:t>
            </a:r>
            <a:r>
              <a:rPr lang="en-US" dirty="0" smtClean="0"/>
              <a:t>operation.</a:t>
            </a:r>
          </a:p>
          <a:p>
            <a:r>
              <a:rPr lang="en-US" dirty="0"/>
              <a:t>fast food chains </a:t>
            </a:r>
            <a:r>
              <a:rPr lang="en-US" dirty="0" smtClean="0"/>
              <a:t>such as </a:t>
            </a:r>
            <a:r>
              <a:rPr lang="en-US" dirty="0"/>
              <a:t> </a:t>
            </a:r>
            <a:r>
              <a:rPr lang="en-US" dirty="0">
                <a:solidFill>
                  <a:srgbClr val="FF0000"/>
                </a:solidFill>
              </a:rPr>
              <a:t>McDonald's </a:t>
            </a:r>
            <a:r>
              <a:rPr lang="en-US" dirty="0"/>
              <a:t> </a:t>
            </a:r>
            <a:r>
              <a:rPr lang="en-US" dirty="0" smtClean="0"/>
              <a:t>and </a:t>
            </a:r>
            <a:r>
              <a:rPr lang="en-US" dirty="0"/>
              <a:t> </a:t>
            </a:r>
            <a:r>
              <a:rPr lang="en-US" dirty="0" smtClean="0">
                <a:solidFill>
                  <a:srgbClr val="FF0000"/>
                </a:solidFill>
              </a:rPr>
              <a:t>KFC</a:t>
            </a:r>
            <a:r>
              <a:rPr lang="en-US" dirty="0"/>
              <a:t> are multinational </a:t>
            </a:r>
            <a:r>
              <a:rPr lang="en-US" dirty="0" smtClean="0"/>
              <a:t>corporations </a:t>
            </a:r>
            <a:r>
              <a:rPr lang="en-US" dirty="0"/>
              <a:t> with outlets across the globe.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Autofit/>
          </a:bodyPr>
          <a:lstStyle/>
          <a:p>
            <a:pPr algn="ctr"/>
            <a:r>
              <a:rPr lang="en-US" sz="4400" b="1" dirty="0" smtClean="0"/>
              <a:t>VALUE MEALS</a:t>
            </a:r>
            <a:br>
              <a:rPr lang="en-US" sz="4400" b="1" dirty="0" smtClean="0"/>
            </a:br>
            <a:endParaRPr lang="en-US" sz="4400" dirty="0"/>
          </a:p>
        </p:txBody>
      </p:sp>
      <p:sp>
        <p:nvSpPr>
          <p:cNvPr id="3" name="Content Placeholder 2"/>
          <p:cNvSpPr>
            <a:spLocks noGrp="1"/>
          </p:cNvSpPr>
          <p:nvPr>
            <p:ph idx="1"/>
          </p:nvPr>
        </p:nvSpPr>
        <p:spPr>
          <a:xfrm>
            <a:off x="0" y="533400"/>
            <a:ext cx="9144000" cy="6324600"/>
          </a:xfrm>
        </p:spPr>
        <p:txBody>
          <a:bodyPr>
            <a:normAutofit lnSpcReduction="10000"/>
          </a:bodyPr>
          <a:lstStyle/>
          <a:p>
            <a:r>
              <a:rPr lang="en-US" dirty="0" smtClean="0"/>
              <a:t>A</a:t>
            </a:r>
            <a:r>
              <a:rPr lang="en-US" dirty="0"/>
              <a:t> </a:t>
            </a:r>
            <a:r>
              <a:rPr lang="en-US" i="1" dirty="0"/>
              <a:t>value meal</a:t>
            </a:r>
            <a:r>
              <a:rPr lang="en-US" dirty="0"/>
              <a:t> is a group of menu items offered together at a lower price than they would cost individually. They are common at fast food restaurants</a:t>
            </a:r>
            <a:r>
              <a:rPr lang="en-US" dirty="0" smtClean="0"/>
              <a:t>.</a:t>
            </a:r>
          </a:p>
          <a:p>
            <a:r>
              <a:rPr lang="en-US" dirty="0" smtClean="0"/>
              <a:t> </a:t>
            </a:r>
            <a:r>
              <a:rPr lang="en-US" i="1" dirty="0">
                <a:solidFill>
                  <a:srgbClr val="FF0000"/>
                </a:solidFill>
              </a:rPr>
              <a:t>On the </a:t>
            </a:r>
            <a:r>
              <a:rPr lang="en-US" i="1" dirty="0" smtClean="0">
                <a:solidFill>
                  <a:srgbClr val="FF0000"/>
                </a:solidFill>
              </a:rPr>
              <a:t>go:</a:t>
            </a:r>
          </a:p>
          <a:p>
            <a:pPr>
              <a:buNone/>
            </a:pPr>
            <a:r>
              <a:rPr lang="en-US" dirty="0"/>
              <a:t>Fast food outlets are </a:t>
            </a:r>
            <a:r>
              <a:rPr lang="en-US" i="1" dirty="0"/>
              <a:t>take-away</a:t>
            </a:r>
            <a:r>
              <a:rPr lang="en-US" dirty="0"/>
              <a:t> or </a:t>
            </a:r>
            <a:r>
              <a:rPr lang="en-US" i="1" dirty="0"/>
              <a:t>take-out</a:t>
            </a:r>
            <a:r>
              <a:rPr lang="en-US" dirty="0"/>
              <a:t> providers, often with a "drive-through" service which allows customers to order and pick up food from their cars; but most also have a seating area in which customers can eat the food on the </a:t>
            </a:r>
            <a:r>
              <a:rPr lang="en-US" dirty="0" smtClean="0"/>
              <a:t>premises</a:t>
            </a:r>
          </a:p>
          <a:p>
            <a:r>
              <a:rPr lang="en-US" b="1" dirty="0" smtClean="0"/>
              <a:t>Filling stations</a:t>
            </a:r>
          </a:p>
          <a:p>
            <a:r>
              <a:rPr lang="en-US" dirty="0" smtClean="0"/>
              <a:t>Many petrol/gas stations have convenience stores  which sell pre-packaged sandwiches, doughnuts, and hot food.</a:t>
            </a:r>
          </a:p>
          <a:p>
            <a:r>
              <a:rPr lang="en-US" dirty="0" smtClean="0"/>
              <a:t>Many gas stations in the United States and Europe also sell frozen foods and have microwaves  on the premises in which to prepare them.</a:t>
            </a:r>
          </a:p>
          <a:p>
            <a:pPr>
              <a:buNone/>
            </a:pPr>
            <a:endParaRPr lang="en-US" b="1"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694688"/>
          </a:xfrm>
        </p:spPr>
        <p:txBody>
          <a:bodyPr>
            <a:normAutofit/>
          </a:bodyPr>
          <a:lstStyle/>
          <a:p>
            <a:r>
              <a:rPr lang="en-US" b="1" dirty="0"/>
              <a:t>Street vendors and concessions</a:t>
            </a:r>
            <a:br>
              <a:rPr lang="en-US" b="1" dirty="0"/>
            </a:br>
            <a:endParaRPr lang="en-US" dirty="0"/>
          </a:p>
        </p:txBody>
      </p:sp>
      <p:sp>
        <p:nvSpPr>
          <p:cNvPr id="3" name="Content Placeholder 2"/>
          <p:cNvSpPr>
            <a:spLocks noGrp="1"/>
          </p:cNvSpPr>
          <p:nvPr>
            <p:ph idx="1"/>
          </p:nvPr>
        </p:nvSpPr>
        <p:spPr>
          <a:xfrm>
            <a:off x="0" y="1295400"/>
            <a:ext cx="9144000" cy="5029200"/>
          </a:xfrm>
        </p:spPr>
        <p:txBody>
          <a:bodyPr/>
          <a:lstStyle/>
          <a:p>
            <a:r>
              <a:rPr lang="en-US" sz="2400" dirty="0"/>
              <a:t>Traditional street food is available around the world, usually from small operators and independent </a:t>
            </a:r>
            <a:r>
              <a:rPr lang="en-US" sz="2400" dirty="0" smtClean="0"/>
              <a:t>vendors</a:t>
            </a:r>
            <a:r>
              <a:rPr lang="en-US" sz="2400" dirty="0"/>
              <a:t> operating from a cart, </a:t>
            </a:r>
            <a:r>
              <a:rPr lang="en-US" sz="2400" dirty="0" smtClean="0"/>
              <a:t>table</a:t>
            </a:r>
            <a:r>
              <a:rPr lang="en-US" sz="2400" dirty="0"/>
              <a:t>, portable grill or motor vehicle</a:t>
            </a:r>
            <a:r>
              <a:rPr lang="en-US" sz="2400" dirty="0" smtClean="0"/>
              <a:t>.</a:t>
            </a:r>
          </a:p>
          <a:p>
            <a:r>
              <a:rPr lang="en-US" sz="2400" dirty="0"/>
              <a:t>Depending on the locale, multiple street vendors may specialize in specific types of food characteristic of a given cultural or ethnic </a:t>
            </a:r>
            <a:r>
              <a:rPr lang="en-US" sz="2400" dirty="0" smtClean="0"/>
              <a:t>tradition</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normAutofit/>
          </a:bodyPr>
          <a:lstStyle/>
          <a:p>
            <a:r>
              <a:rPr lang="en-US" sz="3600" dirty="0" smtClean="0"/>
              <a:t>Points to be kept in mind</a:t>
            </a:r>
            <a:endParaRPr lang="en-US" sz="3600" dirty="0"/>
          </a:p>
        </p:txBody>
      </p:sp>
      <p:sp>
        <p:nvSpPr>
          <p:cNvPr id="3" name="Content Placeholder 2"/>
          <p:cNvSpPr>
            <a:spLocks noGrp="1"/>
          </p:cNvSpPr>
          <p:nvPr>
            <p:ph idx="1"/>
          </p:nvPr>
        </p:nvSpPr>
        <p:spPr>
          <a:xfrm>
            <a:off x="152400" y="838200"/>
            <a:ext cx="8991600" cy="5715000"/>
          </a:xfrm>
        </p:spPr>
        <p:txBody>
          <a:bodyPr>
            <a:noAutofit/>
          </a:bodyPr>
          <a:lstStyle/>
          <a:p>
            <a:r>
              <a:rPr lang="en-US" sz="2000" dirty="0" smtClean="0"/>
              <a:t>In the area of food, the menu planner must know the following:</a:t>
            </a:r>
          </a:p>
          <a:p>
            <a:r>
              <a:rPr lang="en-US" sz="2000" dirty="0" smtClean="0"/>
              <a:t> The customer’s likes and dislikes regarding food.</a:t>
            </a:r>
          </a:p>
          <a:p>
            <a:r>
              <a:rPr lang="en-US" sz="2000" dirty="0" smtClean="0"/>
              <a:t> </a:t>
            </a:r>
            <a:r>
              <a:rPr lang="en-US" sz="1800" dirty="0" smtClean="0"/>
              <a:t>Knowing</a:t>
            </a:r>
            <a:r>
              <a:rPr lang="en-US" sz="2000" dirty="0" smtClean="0"/>
              <a:t> which foods are preferred definitely helps the sale ability of a product.</a:t>
            </a:r>
          </a:p>
          <a:p>
            <a:r>
              <a:rPr lang="en-US" sz="2000" dirty="0" smtClean="0"/>
              <a:t>How to identify the various food products that are available in</a:t>
            </a:r>
          </a:p>
          <a:p>
            <a:pPr>
              <a:buNone/>
            </a:pPr>
            <a:r>
              <a:rPr lang="en-US" sz="2000" dirty="0" smtClean="0"/>
              <a:t>the markets.</a:t>
            </a:r>
          </a:p>
          <a:p>
            <a:r>
              <a:rPr lang="en-US" sz="2000" dirty="0" smtClean="0"/>
              <a:t> How to explain the different criteria that establish the quality</a:t>
            </a:r>
          </a:p>
          <a:p>
            <a:r>
              <a:rPr lang="en-US" sz="2000" dirty="0" smtClean="0"/>
              <a:t>grades of food products.</a:t>
            </a:r>
          </a:p>
          <a:p>
            <a:r>
              <a:rPr lang="en-US" sz="2000" dirty="0" smtClean="0"/>
              <a:t> The availability of the food products. Knowing when a food</a:t>
            </a:r>
          </a:p>
          <a:p>
            <a:pPr>
              <a:buNone/>
            </a:pPr>
            <a:r>
              <a:rPr lang="en-US" sz="2000" dirty="0" smtClean="0"/>
              <a:t>product is available helps keep food costs down and profits up.</a:t>
            </a:r>
          </a:p>
          <a:p>
            <a:r>
              <a:rPr lang="en-US" sz="2000" dirty="0" smtClean="0"/>
              <a:t>How the food items are prepared, produced, plated, served, and</a:t>
            </a:r>
          </a:p>
          <a:p>
            <a:pPr>
              <a:buNone/>
            </a:pPr>
            <a:r>
              <a:rPr lang="en-US" sz="2000" dirty="0" smtClean="0"/>
              <a:t>consumed by the guest. This information allows the menu planner to specify the type of equipment necessary to produce the food product..</a:t>
            </a:r>
          </a:p>
          <a:p>
            <a:pPr>
              <a:buNone/>
            </a:pPr>
            <a:r>
              <a:rPr lang="en-US" sz="2000" dirty="0" smtClean="0"/>
              <a:t> How the food product is packaged, shipped, received, and stored,</a:t>
            </a:r>
          </a:p>
          <a:p>
            <a:r>
              <a:rPr lang="en-US" sz="2000" dirty="0" smtClean="0"/>
              <a:t>as well as the shelf life of the product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371600"/>
          </a:xfrm>
        </p:spPr>
        <p:txBody>
          <a:bodyPr>
            <a:normAutofit fontScale="90000"/>
          </a:bodyPr>
          <a:lstStyle/>
          <a:p>
            <a:r>
              <a:rPr lang="en-US" dirty="0" smtClean="0"/>
              <a:t>Commercial Foodservice</a:t>
            </a:r>
            <a:br>
              <a:rPr lang="en-US" dirty="0" smtClean="0"/>
            </a:br>
            <a:endParaRPr lang="en-US"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t>The commercial segment of the foodservice industry includes</a:t>
            </a:r>
          </a:p>
          <a:p>
            <a:r>
              <a:rPr lang="en-US" dirty="0" smtClean="0"/>
              <a:t>Hotels</a:t>
            </a:r>
          </a:p>
          <a:p>
            <a:r>
              <a:rPr lang="en-US" dirty="0" smtClean="0"/>
              <a:t> Restaurants</a:t>
            </a:r>
          </a:p>
          <a:p>
            <a:r>
              <a:rPr lang="en-US" dirty="0" smtClean="0"/>
              <a:t> Clubs</a:t>
            </a:r>
          </a:p>
          <a:p>
            <a:r>
              <a:rPr lang="en-US" dirty="0" smtClean="0"/>
              <a:t> Diners</a:t>
            </a:r>
          </a:p>
          <a:p>
            <a:r>
              <a:rPr lang="en-US" dirty="0" smtClean="0"/>
              <a:t>Fast-food operations</a:t>
            </a:r>
          </a:p>
          <a:p>
            <a:r>
              <a:rPr lang="en-US" dirty="0" smtClean="0"/>
              <a:t> Specialty shops</a:t>
            </a:r>
          </a:p>
          <a:p>
            <a:r>
              <a:rPr lang="en-US" dirty="0" smtClean="0"/>
              <a:t> Cafeterias</a:t>
            </a:r>
          </a:p>
          <a:p>
            <a:r>
              <a:rPr lang="en-US" dirty="0" smtClean="0"/>
              <a:t> Catering businesses</a:t>
            </a:r>
          </a:p>
          <a:p>
            <a:r>
              <a:rPr lang="en-US" dirty="0" smtClean="0"/>
              <a:t> Vending businesses</a:t>
            </a:r>
          </a:p>
          <a:p>
            <a:r>
              <a:rPr lang="en-US" dirty="0" smtClean="0"/>
              <a:t> Dinner theaters</a:t>
            </a:r>
          </a:p>
          <a:p>
            <a:r>
              <a:rPr lang="en-US" dirty="0" smtClean="0"/>
              <a:t> Delicatessens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52400" y="0"/>
            <a:ext cx="8534400" cy="3048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86400"/>
          </a:xfrm>
        </p:spPr>
        <p:txBody>
          <a:bodyPr>
            <a:normAutofit/>
          </a:bodyPr>
          <a:lstStyle/>
          <a:p>
            <a:r>
              <a:rPr lang="en-US" i="1" dirty="0" smtClean="0">
                <a:solidFill>
                  <a:srgbClr val="FF0000"/>
                </a:solidFill>
              </a:rPr>
              <a:t>In each of these foodservice operations, the menu planner must know management’s point of view on the following:</a:t>
            </a:r>
          </a:p>
          <a:p>
            <a:r>
              <a:rPr lang="en-US" dirty="0" smtClean="0"/>
              <a:t>How the operation is run</a:t>
            </a:r>
          </a:p>
          <a:p>
            <a:r>
              <a:rPr lang="en-US" dirty="0" smtClean="0"/>
              <a:t> The type of clientele that management would like to attract</a:t>
            </a:r>
          </a:p>
          <a:p>
            <a:r>
              <a:rPr lang="en-US" dirty="0" smtClean="0"/>
              <a:t> Check average</a:t>
            </a:r>
          </a:p>
          <a:p>
            <a:r>
              <a:rPr lang="en-US" dirty="0" smtClean="0"/>
              <a:t> Decor</a:t>
            </a:r>
          </a:p>
          <a:p>
            <a:r>
              <a:rPr lang="en-US" dirty="0" smtClean="0"/>
              <a:t> Profit margin</a:t>
            </a:r>
          </a:p>
          <a:p>
            <a:r>
              <a:rPr lang="en-US" dirty="0" smtClean="0"/>
              <a:t> Competition</a:t>
            </a:r>
          </a:p>
          <a:p>
            <a:r>
              <a:rPr lang="en-US" dirty="0" smtClean="0"/>
              <a:t>Market trends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lstStyle/>
          <a:p>
            <a:r>
              <a:rPr lang="en-US" b="1" dirty="0" smtClean="0"/>
              <a:t>Planning Considerations</a:t>
            </a:r>
            <a:endParaRPr lang="en-US" dirty="0"/>
          </a:p>
        </p:txBody>
      </p:sp>
      <p:sp>
        <p:nvSpPr>
          <p:cNvPr id="3" name="Content Placeholder 2"/>
          <p:cNvSpPr>
            <a:spLocks noGrp="1"/>
          </p:cNvSpPr>
          <p:nvPr>
            <p:ph idx="1"/>
          </p:nvPr>
        </p:nvSpPr>
        <p:spPr>
          <a:xfrm>
            <a:off x="152400" y="1143000"/>
            <a:ext cx="8991600" cy="5181600"/>
          </a:xfrm>
        </p:spPr>
        <p:txBody>
          <a:bodyPr>
            <a:normAutofit fontScale="92500" lnSpcReduction="10000"/>
          </a:bodyPr>
          <a:lstStyle/>
          <a:p>
            <a:r>
              <a:rPr lang="en-US" b="1" dirty="0" smtClean="0"/>
              <a:t/>
            </a:r>
            <a:br>
              <a:rPr lang="en-US" b="1" dirty="0" smtClean="0"/>
            </a:br>
            <a:r>
              <a:rPr lang="en-US" dirty="0" smtClean="0"/>
              <a:t>For successful events, the caterer must anticipate and plan every step in the serving and eating process. Other arrangements, such as entertainment, flowers, tables, chairs, tents, and special equipment need to be considered..</a:t>
            </a:r>
          </a:p>
          <a:p>
            <a:r>
              <a:rPr lang="en-US" dirty="0" smtClean="0"/>
              <a:t>Of all the details, the most important is the menu. Not only is the type of food important, but also other presentations must be carefully considered:</a:t>
            </a:r>
          </a:p>
          <a:p>
            <a:pPr lvl="0"/>
            <a:r>
              <a:rPr lang="en-US" dirty="0" smtClean="0"/>
              <a:t>the style of serving,</a:t>
            </a:r>
          </a:p>
          <a:p>
            <a:pPr lvl="0"/>
            <a:r>
              <a:rPr lang="en-US" dirty="0" smtClean="0"/>
              <a:t>how the portions will appear as they are served on plates,</a:t>
            </a:r>
          </a:p>
          <a:p>
            <a:pPr lvl="0"/>
            <a:r>
              <a:rPr lang="en-US" dirty="0" smtClean="0"/>
              <a:t>plate garnishes,</a:t>
            </a:r>
          </a:p>
          <a:p>
            <a:pPr lvl="0"/>
            <a:r>
              <a:rPr lang="en-US" dirty="0" smtClean="0"/>
              <a:t>room arrangements, and</a:t>
            </a:r>
          </a:p>
          <a:p>
            <a:r>
              <a:rPr lang="en-US" dirty="0" smtClean="0"/>
              <a:t>design and traffic flow of the food buffet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990600"/>
          </a:xfrm>
        </p:spPr>
        <p:txBody>
          <a:bodyPr/>
          <a:lstStyle/>
          <a:p>
            <a:r>
              <a:rPr lang="en-US" dirty="0" smtClean="0"/>
              <a:t>DEFINATIONS :</a:t>
            </a:r>
            <a:endParaRPr lang="en-US" dirty="0"/>
          </a:p>
        </p:txBody>
      </p:sp>
      <p:sp>
        <p:nvSpPr>
          <p:cNvPr id="3" name="Content Placeholder 2"/>
          <p:cNvSpPr>
            <a:spLocks noGrp="1"/>
          </p:cNvSpPr>
          <p:nvPr>
            <p:ph idx="1"/>
          </p:nvPr>
        </p:nvSpPr>
        <p:spPr>
          <a:xfrm>
            <a:off x="152400" y="1143000"/>
            <a:ext cx="8686800" cy="4983163"/>
          </a:xfrm>
        </p:spPr>
        <p:txBody>
          <a:bodyPr>
            <a:normAutofit fontScale="85000" lnSpcReduction="10000"/>
          </a:bodyPr>
          <a:lstStyle/>
          <a:p>
            <a:r>
              <a:rPr lang="en-US" b="1" i="1" u="sng" dirty="0"/>
              <a:t>I</a:t>
            </a:r>
            <a:r>
              <a:rPr lang="en-US" b="1" i="1" u="sng" dirty="0" smtClean="0"/>
              <a:t>nstitutional  </a:t>
            </a:r>
            <a:r>
              <a:rPr lang="en-US" b="1" i="1" u="sng" dirty="0"/>
              <a:t>food management  or </a:t>
            </a:r>
            <a:r>
              <a:rPr lang="en-US" b="1" i="1" u="sng" dirty="0" smtClean="0"/>
              <a:t>catering :</a:t>
            </a:r>
            <a:r>
              <a:rPr lang="en-US" b="1" dirty="0" smtClean="0"/>
              <a:t>  </a:t>
            </a:r>
            <a:r>
              <a:rPr lang="en-US" dirty="0"/>
              <a:t>as it is  usually called the art of  providing food and drink aesthetically and scientifically  to a large number of people in a satisfactory and cost effective manner.</a:t>
            </a:r>
          </a:p>
          <a:p>
            <a:r>
              <a:rPr lang="en-US" dirty="0" smtClean="0"/>
              <a:t>e.g.  </a:t>
            </a:r>
            <a:r>
              <a:rPr lang="en-US" dirty="0"/>
              <a:t>eating outside ( same food but cost difference</a:t>
            </a:r>
            <a:r>
              <a:rPr lang="en-US" dirty="0" smtClean="0"/>
              <a:t>).</a:t>
            </a:r>
            <a:endParaRPr lang="en-US" dirty="0"/>
          </a:p>
          <a:p>
            <a:r>
              <a:rPr lang="en-US" b="1" i="1" u="sng" dirty="0" smtClean="0"/>
              <a:t>Catering :</a:t>
            </a:r>
            <a:r>
              <a:rPr lang="en-US" dirty="0"/>
              <a:t> is the </a:t>
            </a:r>
            <a:r>
              <a:rPr lang="en-US" dirty="0" smtClean="0"/>
              <a:t>business</a:t>
            </a:r>
            <a:r>
              <a:rPr lang="en-US" dirty="0"/>
              <a:t> of providing </a:t>
            </a:r>
            <a:r>
              <a:rPr lang="en-US" dirty="0" smtClean="0"/>
              <a:t>foodservice</a:t>
            </a:r>
            <a:r>
              <a:rPr lang="en-US" dirty="0"/>
              <a:t> at a remote site or a site such as a hotel, public house (pub), or other location.</a:t>
            </a:r>
          </a:p>
          <a:p>
            <a:r>
              <a:rPr lang="en-US" b="1" i="1" u="sng" dirty="0"/>
              <a:t>Food Service  or catering </a:t>
            </a:r>
            <a:r>
              <a:rPr lang="en-US" b="1" i="1" u="sng" dirty="0" smtClean="0"/>
              <a:t>: </a:t>
            </a:r>
            <a:r>
              <a:rPr lang="en-US" dirty="0" smtClean="0"/>
              <a:t>industry</a:t>
            </a:r>
            <a:r>
              <a:rPr lang="en-US" dirty="0"/>
              <a:t> defines those businesses, institutions, and companies responsible for any meal prepared outside the home. This industry includes </a:t>
            </a:r>
            <a:r>
              <a:rPr lang="en-US" dirty="0" smtClean="0"/>
              <a:t>restaurants, </a:t>
            </a:r>
            <a:r>
              <a:rPr lang="en-US" dirty="0"/>
              <a:t>school and hospital </a:t>
            </a:r>
            <a:r>
              <a:rPr lang="en-US" dirty="0" smtClean="0"/>
              <a:t>cafeteria,</a:t>
            </a:r>
            <a:r>
              <a:rPr lang="en-US" dirty="0"/>
              <a:t> </a:t>
            </a:r>
            <a:r>
              <a:rPr lang="en-US" dirty="0" smtClean="0"/>
              <a:t>catering</a:t>
            </a:r>
            <a:r>
              <a:rPr lang="en-US" dirty="0"/>
              <a:t> operations, and many other formats.</a:t>
            </a:r>
          </a:p>
          <a:p>
            <a:r>
              <a:rPr lang="en-US" dirty="0"/>
              <a:t> </a:t>
            </a:r>
            <a:r>
              <a:rPr lang="en-US" dirty="0" smtClean="0"/>
              <a:t>To plan a profitable menu in the foodservice industry, the menu planner must be knowledgeable about foods, management, and financing.</a:t>
            </a:r>
          </a:p>
          <a:p>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534400" cy="609600"/>
          </a:xfrm>
        </p:spPr>
        <p:txBody>
          <a:bodyPr>
            <a:normAutofit fontScale="90000"/>
          </a:bodyPr>
          <a:lstStyle/>
          <a:p>
            <a:r>
              <a:rPr lang="en-US" dirty="0" smtClean="0"/>
              <a:t> difference b/w:</a:t>
            </a:r>
            <a:endParaRPr lang="en-US" dirty="0"/>
          </a:p>
        </p:txBody>
      </p:sp>
      <p:sp>
        <p:nvSpPr>
          <p:cNvPr id="5" name="Text Placeholder 4"/>
          <p:cNvSpPr>
            <a:spLocks noGrp="1"/>
          </p:cNvSpPr>
          <p:nvPr>
            <p:ph type="body" idx="1"/>
          </p:nvPr>
        </p:nvSpPr>
        <p:spPr>
          <a:xfrm>
            <a:off x="457200" y="609600"/>
            <a:ext cx="4040188" cy="381000"/>
          </a:xfrm>
        </p:spPr>
        <p:txBody>
          <a:bodyPr/>
          <a:lstStyle/>
          <a:p>
            <a:r>
              <a:rPr lang="en-US" dirty="0" smtClean="0"/>
              <a:t>commercial foodservice</a:t>
            </a:r>
            <a:endParaRPr lang="en-US" dirty="0"/>
          </a:p>
        </p:txBody>
      </p:sp>
      <p:sp>
        <p:nvSpPr>
          <p:cNvPr id="7" name="Text Placeholder 6"/>
          <p:cNvSpPr>
            <a:spLocks noGrp="1"/>
          </p:cNvSpPr>
          <p:nvPr>
            <p:ph type="body" sz="half" idx="3"/>
          </p:nvPr>
        </p:nvSpPr>
        <p:spPr>
          <a:xfrm>
            <a:off x="4645025" y="228600"/>
            <a:ext cx="4041775" cy="685800"/>
          </a:xfrm>
        </p:spPr>
        <p:txBody>
          <a:bodyPr/>
          <a:lstStyle/>
          <a:p>
            <a:r>
              <a:rPr lang="en-US" dirty="0" smtClean="0"/>
              <a:t>     non-commercial </a:t>
            </a:r>
            <a:endParaRPr lang="en-US" dirty="0"/>
          </a:p>
        </p:txBody>
      </p:sp>
      <p:sp>
        <p:nvSpPr>
          <p:cNvPr id="6" name="Content Placeholder 5"/>
          <p:cNvSpPr>
            <a:spLocks noGrp="1"/>
          </p:cNvSpPr>
          <p:nvPr>
            <p:ph sz="quarter" idx="2"/>
          </p:nvPr>
        </p:nvSpPr>
        <p:spPr>
          <a:xfrm>
            <a:off x="457200" y="990600"/>
            <a:ext cx="4040188" cy="5867400"/>
          </a:xfrm>
        </p:spPr>
        <p:txBody>
          <a:bodyPr>
            <a:normAutofit/>
          </a:bodyPr>
          <a:lstStyle/>
          <a:p>
            <a:r>
              <a:rPr lang="en-US" sz="2000" dirty="0" smtClean="0"/>
              <a:t>Commercial food services are food service operations found in lodging properties, clubs, restaurants, and other business that exist to make a profit from the sales of food and beverage... </a:t>
            </a:r>
          </a:p>
          <a:p>
            <a:r>
              <a:rPr lang="en-US" sz="2000" dirty="0" smtClean="0"/>
              <a:t>Commercial catering companies are usually on a much larger scale than non-commercial, and they usually work with hotels, convention centers, and large corporations. </a:t>
            </a:r>
            <a:br>
              <a:rPr lang="en-US" sz="2000" dirty="0" smtClean="0"/>
            </a:br>
            <a:r>
              <a:rPr lang="en-US" dirty="0" smtClean="0"/>
              <a:t/>
            </a:r>
            <a:br>
              <a:rPr lang="en-US" dirty="0" smtClean="0"/>
            </a:br>
            <a:endParaRPr lang="en-US" dirty="0"/>
          </a:p>
        </p:txBody>
      </p:sp>
      <p:sp>
        <p:nvSpPr>
          <p:cNvPr id="8" name="Content Placeholder 7"/>
          <p:cNvSpPr>
            <a:spLocks noGrp="1"/>
          </p:cNvSpPr>
          <p:nvPr>
            <p:ph sz="quarter" idx="4"/>
          </p:nvPr>
        </p:nvSpPr>
        <p:spPr>
          <a:xfrm>
            <a:off x="4645025" y="762000"/>
            <a:ext cx="4041775" cy="5598320"/>
          </a:xfrm>
        </p:spPr>
        <p:txBody>
          <a:bodyPr>
            <a:normAutofit fontScale="92500" lnSpcReduction="10000"/>
          </a:bodyPr>
          <a:lstStyle/>
          <a:p>
            <a:pPr>
              <a:buNone/>
            </a:pPr>
            <a:r>
              <a:rPr lang="en-US" dirty="0" smtClean="0"/>
              <a:t> </a:t>
            </a:r>
            <a:r>
              <a:rPr lang="en-US" sz="2000" dirty="0" smtClean="0"/>
              <a:t>It </a:t>
            </a:r>
            <a:r>
              <a:rPr lang="en-US" sz="2000" dirty="0" smtClean="0"/>
              <a:t>is supplying food service that is operated by a business, educational programs, governmental or institutional organizations. Foodservices operation whose financial goal does not involve generating</a:t>
            </a:r>
            <a:r>
              <a:rPr lang="en-US" sz="2000" dirty="0" smtClean="0"/>
              <a:t>...</a:t>
            </a:r>
          </a:p>
          <a:p>
            <a:r>
              <a:rPr lang="en-US" sz="2000" dirty="0" smtClean="0"/>
              <a:t>Commercial </a:t>
            </a:r>
            <a:r>
              <a:rPr lang="en-US" sz="2000" dirty="0" smtClean="0"/>
              <a:t>organization aim to make a profit from their commerce whereas non-commercial is based on non-profit for example charities. </a:t>
            </a:r>
          </a:p>
          <a:p>
            <a:r>
              <a:rPr lang="en-US" sz="2000" dirty="0" smtClean="0"/>
              <a:t>Non-commercial catering companies generally purchase all of their own catering supplies and either make all of the food out of their home or have a small commercial kitchen.</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8382000" cy="914400"/>
          </a:xfrm>
        </p:spPr>
        <p:txBody>
          <a:bodyPr/>
          <a:lstStyle/>
          <a:p>
            <a:r>
              <a:rPr lang="en-US" dirty="0" smtClean="0"/>
              <a:t> Types Of Food Services</a:t>
            </a:r>
            <a:endParaRPr lang="en-US" dirty="0"/>
          </a:p>
        </p:txBody>
      </p:sp>
      <p:sp>
        <p:nvSpPr>
          <p:cNvPr id="8" name="Content Placeholder 7"/>
          <p:cNvSpPr>
            <a:spLocks noGrp="1"/>
          </p:cNvSpPr>
          <p:nvPr>
            <p:ph idx="1"/>
          </p:nvPr>
        </p:nvSpPr>
        <p:spPr>
          <a:xfrm>
            <a:off x="228600" y="990600"/>
            <a:ext cx="8763000" cy="5486400"/>
          </a:xfrm>
        </p:spPr>
        <p:txBody>
          <a:bodyPr/>
          <a:lstStyle/>
          <a:p>
            <a:r>
              <a:rPr lang="en-US" sz="2800" b="1" i="1" dirty="0" smtClean="0">
                <a:solidFill>
                  <a:srgbClr val="FF0000"/>
                </a:solidFill>
              </a:rPr>
              <a:t>Counter </a:t>
            </a:r>
            <a:r>
              <a:rPr lang="en-US" sz="2800" b="1" i="1" dirty="0" smtClean="0">
                <a:solidFill>
                  <a:srgbClr val="FF0000"/>
                </a:solidFill>
              </a:rPr>
              <a:t>service :</a:t>
            </a:r>
            <a:endParaRPr lang="en-US" sz="2800" b="1" i="1" dirty="0" smtClean="0">
              <a:solidFill>
                <a:srgbClr val="FF0000"/>
              </a:solidFill>
            </a:endParaRPr>
          </a:p>
          <a:p>
            <a:r>
              <a:rPr lang="en-US" sz="2400" dirty="0" smtClean="0"/>
              <a:t>Counter service is a form of service in </a:t>
            </a:r>
            <a:r>
              <a:rPr lang="en-US" sz="2400" dirty="0" smtClean="0"/>
              <a:t>restaurants, </a:t>
            </a:r>
            <a:r>
              <a:rPr lang="en-US" sz="2400" dirty="0" smtClean="0"/>
              <a:t>pubs, and </a:t>
            </a:r>
            <a:r>
              <a:rPr lang="en-US" sz="2400" dirty="0" smtClean="0"/>
              <a:t>bars  </a:t>
            </a:r>
            <a:r>
              <a:rPr lang="en-US" sz="2400" dirty="0" smtClean="0"/>
              <a:t>where food or drinks are ordered at the counter. Counter service is sometimes also referred to as a "bar service</a:t>
            </a:r>
            <a:r>
              <a:rPr lang="en-US" sz="2400" dirty="0" smtClean="0"/>
              <a:t>,“.</a:t>
            </a:r>
          </a:p>
          <a:p>
            <a:r>
              <a:rPr lang="en-US" sz="2400" dirty="0" smtClean="0"/>
              <a:t>With counter service, the customer generally pays before consuming the food or drink. Some fast food restaurants offer only counter service </a:t>
            </a:r>
            <a:r>
              <a:rPr lang="en-US" sz="2400" dirty="0" smtClean="0"/>
              <a:t>.</a:t>
            </a:r>
          </a:p>
          <a:p>
            <a:r>
              <a:rPr lang="en-US" sz="2800" b="1" i="1" dirty="0" smtClean="0">
                <a:solidFill>
                  <a:srgbClr val="FF0000"/>
                </a:solidFill>
              </a:rPr>
              <a:t>Table service</a:t>
            </a:r>
          </a:p>
          <a:p>
            <a:r>
              <a:rPr lang="en-US" sz="2400" dirty="0" smtClean="0"/>
              <a:t>Table service is food service served to the customer's table by </a:t>
            </a:r>
            <a:r>
              <a:rPr lang="en-US" sz="2400" dirty="0" smtClean="0"/>
              <a:t>waiters and waitresses, </a:t>
            </a:r>
            <a:r>
              <a:rPr lang="en-US" sz="2400" dirty="0" smtClean="0"/>
              <a:t>also known as "servers". Table service is the norm in most </a:t>
            </a:r>
            <a:r>
              <a:rPr lang="en-US" sz="2400" dirty="0" smtClean="0"/>
              <a:t>restaurants.</a:t>
            </a:r>
          </a:p>
          <a:p>
            <a:r>
              <a:rPr lang="en-US" sz="2400" dirty="0" smtClean="0"/>
              <a:t>With table service, the customer generally pays at the end of meal.</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normAutofit fontScale="90000"/>
          </a:bodyPr>
          <a:lstStyle/>
          <a:p>
            <a:r>
              <a:rPr lang="en-US" dirty="0" smtClean="0"/>
              <a:t>Styles of service</a:t>
            </a:r>
            <a:endParaRPr lang="en-US" dirty="0"/>
          </a:p>
        </p:txBody>
      </p:sp>
      <p:sp>
        <p:nvSpPr>
          <p:cNvPr id="3" name="Content Placeholder 2"/>
          <p:cNvSpPr>
            <a:spLocks noGrp="1"/>
          </p:cNvSpPr>
          <p:nvPr>
            <p:ph idx="1"/>
          </p:nvPr>
        </p:nvSpPr>
        <p:spPr>
          <a:xfrm>
            <a:off x="0" y="685800"/>
            <a:ext cx="8991600" cy="5638800"/>
          </a:xfrm>
        </p:spPr>
        <p:txBody>
          <a:bodyPr>
            <a:normAutofit lnSpcReduction="10000"/>
          </a:bodyPr>
          <a:lstStyle/>
          <a:p>
            <a:r>
              <a:rPr lang="en-US" sz="2000" dirty="0" smtClean="0"/>
              <a:t>Depending on the nature of establishment, and the requirement of particular occasion, food may be served in some </a:t>
            </a:r>
            <a:r>
              <a:rPr lang="en-US" sz="2000" b="1" i="1" dirty="0" smtClean="0"/>
              <a:t>formal</a:t>
            </a:r>
            <a:r>
              <a:rPr lang="en-US" sz="2000" dirty="0" smtClean="0"/>
              <a:t> and </a:t>
            </a:r>
            <a:r>
              <a:rPr lang="en-US" sz="2000" b="1" i="1" dirty="0" smtClean="0"/>
              <a:t>informal ways.</a:t>
            </a:r>
          </a:p>
          <a:p>
            <a:r>
              <a:rPr lang="en-US" sz="2000" b="1" i="1" dirty="0" smtClean="0"/>
              <a:t>Waiter service </a:t>
            </a:r>
          </a:p>
          <a:p>
            <a:r>
              <a:rPr lang="en-US" sz="2000" b="1" i="1" dirty="0" smtClean="0"/>
              <a:t>Self service</a:t>
            </a:r>
          </a:p>
          <a:p>
            <a:r>
              <a:rPr lang="en-US" sz="2000" b="1" i="1" dirty="0" smtClean="0"/>
              <a:t>Vending </a:t>
            </a:r>
            <a:r>
              <a:rPr lang="en-US" sz="1600" b="1" i="1" dirty="0" smtClean="0"/>
              <a:t>( mobile </a:t>
            </a:r>
            <a:r>
              <a:rPr lang="en-US" sz="1600" b="1" i="1" dirty="0" err="1" smtClean="0"/>
              <a:t>catring</a:t>
            </a:r>
            <a:r>
              <a:rPr lang="en-US" sz="1600" b="1" i="1" dirty="0" smtClean="0"/>
              <a:t> vans move place to place and park where customers are expected),    also  </a:t>
            </a:r>
            <a:r>
              <a:rPr lang="en-US" sz="1800" b="1" dirty="0" smtClean="0"/>
              <a:t>AUTO VENDING</a:t>
            </a:r>
            <a:endParaRPr lang="en-US" sz="2000" b="1" dirty="0" smtClean="0"/>
          </a:p>
          <a:p>
            <a:r>
              <a:rPr lang="en-US" sz="2000" b="1" i="1" dirty="0" smtClean="0"/>
              <a:t>Contract catering.</a:t>
            </a:r>
          </a:p>
          <a:p>
            <a:r>
              <a:rPr lang="en-US" sz="2000" b="1" i="1" dirty="0" smtClean="0"/>
              <a:t> </a:t>
            </a:r>
            <a:r>
              <a:rPr lang="en-US" sz="2000" b="1" i="1" dirty="0" smtClean="0"/>
              <a:t>                                 </a:t>
            </a:r>
            <a:r>
              <a:rPr lang="en-US" sz="2000" i="1" dirty="0" smtClean="0"/>
              <a:t>FOOD SERVICE STYLE</a:t>
            </a:r>
          </a:p>
          <a:p>
            <a:r>
              <a:rPr lang="en-US" sz="2000" b="1" i="1" dirty="0" smtClean="0"/>
              <a:t>FORMAL                        SEMI FORMAL                               INFORMAL</a:t>
            </a:r>
          </a:p>
          <a:p>
            <a:r>
              <a:rPr lang="en-US" sz="1400" b="1" i="1" dirty="0" smtClean="0"/>
              <a:t>(WAITER SERVICE</a:t>
            </a:r>
            <a:r>
              <a:rPr lang="en-US" sz="1200" b="1" i="1" dirty="0" smtClean="0"/>
              <a:t>)                         (WAITER/SELF SERVICE)                                                    SELF SERVICE</a:t>
            </a:r>
          </a:p>
          <a:p>
            <a:r>
              <a:rPr lang="en-US" sz="1400" b="1" i="1" dirty="0" smtClean="0"/>
              <a:t>BANQUET                                        FAST FOOD RESTAURANT                                 CAFES</a:t>
            </a:r>
          </a:p>
          <a:p>
            <a:r>
              <a:rPr lang="en-US" sz="1400" b="1" i="1" dirty="0" smtClean="0"/>
              <a:t>RESTAURANT                                    CAFETERIA                                                            FAST  FOOD OUTLETS</a:t>
            </a:r>
          </a:p>
          <a:p>
            <a:r>
              <a:rPr lang="en-US" sz="1400" b="1" i="1" dirty="0" smtClean="0"/>
              <a:t>BUFFET                                                  </a:t>
            </a:r>
            <a:r>
              <a:rPr lang="en-US" sz="1400" b="1" i="1" dirty="0" err="1" smtClean="0"/>
              <a:t>BUFFET</a:t>
            </a:r>
            <a:r>
              <a:rPr lang="en-US" sz="1400" b="1" i="1" dirty="0" smtClean="0"/>
              <a:t>                                                                  COUNTER SERVICE</a:t>
            </a:r>
          </a:p>
          <a:p>
            <a:r>
              <a:rPr lang="en-US" sz="1400" b="1" i="1" dirty="0" smtClean="0"/>
              <a:t> </a:t>
            </a:r>
            <a:r>
              <a:rPr lang="en-US" sz="1400" b="1" i="1" dirty="0" smtClean="0"/>
              <a:t>                                                                 ROOM SERVICE                                                  CANTEEN SERVICE</a:t>
            </a:r>
          </a:p>
          <a:p>
            <a:r>
              <a:rPr lang="en-US" sz="1400" b="1" i="1" dirty="0" smtClean="0"/>
              <a:t> </a:t>
            </a:r>
            <a:r>
              <a:rPr lang="en-US" sz="1400" b="1" i="1" dirty="0" smtClean="0"/>
              <a:t>                                                                HOSPITAL SERVICE</a:t>
            </a:r>
          </a:p>
          <a:p>
            <a:r>
              <a:rPr lang="en-US" sz="1400" b="1" i="1" dirty="0" smtClean="0"/>
              <a:t> </a:t>
            </a:r>
            <a:r>
              <a:rPr lang="en-US" sz="1400" b="1" i="1" dirty="0" smtClean="0"/>
              <a:t>                                                                TRAVEL SERVICES                                                    VENDING</a:t>
            </a:r>
          </a:p>
          <a:p>
            <a:r>
              <a:rPr lang="en-US" sz="1400" b="1" i="1" dirty="0" smtClean="0"/>
              <a:t> </a:t>
            </a:r>
            <a:r>
              <a:rPr lang="en-US" sz="1400" b="1" i="1" dirty="0" smtClean="0"/>
              <a:t>                                                                          ---RAILWAY</a:t>
            </a:r>
          </a:p>
          <a:p>
            <a:r>
              <a:rPr lang="en-US" sz="1400" b="1" i="1" dirty="0" smtClean="0"/>
              <a:t> </a:t>
            </a:r>
            <a:r>
              <a:rPr lang="en-US" sz="1400" b="1" i="1" dirty="0" smtClean="0"/>
              <a:t>                                                                           ---AIRLINE</a:t>
            </a:r>
          </a:p>
          <a:p>
            <a:r>
              <a:rPr lang="en-US" sz="1400" b="1" i="1" dirty="0" smtClean="0"/>
              <a:t> </a:t>
            </a:r>
            <a:r>
              <a:rPr lang="en-US" sz="1400" b="1" i="1" dirty="0" smtClean="0"/>
              <a:t>                                                                                 BUS</a:t>
            </a:r>
            <a:endParaRPr lang="en-US" sz="1600"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85800"/>
          </a:xfrm>
        </p:spPr>
        <p:txBody>
          <a:bodyPr>
            <a:noAutofit/>
          </a:bodyPr>
          <a:lstStyle/>
          <a:p>
            <a:r>
              <a:rPr lang="en-US" sz="4400" dirty="0" smtClean="0"/>
              <a:t>Room service</a:t>
            </a:r>
            <a:endParaRPr lang="en-US" sz="4400" dirty="0"/>
          </a:p>
        </p:txBody>
      </p:sp>
      <p:sp>
        <p:nvSpPr>
          <p:cNvPr id="3" name="Content Placeholder 2"/>
          <p:cNvSpPr>
            <a:spLocks noGrp="1"/>
          </p:cNvSpPr>
          <p:nvPr>
            <p:ph idx="1"/>
          </p:nvPr>
        </p:nvSpPr>
        <p:spPr>
          <a:xfrm>
            <a:off x="152400" y="685800"/>
            <a:ext cx="8534400" cy="5638800"/>
          </a:xfrm>
        </p:spPr>
        <p:txBody>
          <a:bodyPr/>
          <a:lstStyle/>
          <a:p>
            <a:r>
              <a:rPr lang="en-US" dirty="0" smtClean="0"/>
              <a:t>Food is served in the room where a guests is staying.</a:t>
            </a:r>
          </a:p>
          <a:p>
            <a:r>
              <a:rPr lang="en-US" dirty="0" smtClean="0"/>
              <a:t>Order is placed on the phone and the waiter brings  the same to the room, on a tray 0r trolley and serves to the customers.</a:t>
            </a:r>
          </a:p>
          <a:p>
            <a:r>
              <a:rPr lang="en-US" dirty="0" smtClean="0"/>
              <a:t>The time period is specified for which the services have to be </a:t>
            </a:r>
            <a:r>
              <a:rPr lang="en-US" dirty="0" err="1" smtClean="0"/>
              <a:t>povided</a:t>
            </a:r>
            <a:r>
              <a:rPr lang="en-US" dirty="0" smtClean="0"/>
              <a:t> </a:t>
            </a:r>
            <a:r>
              <a:rPr lang="en-US" dirty="0" smtClean="0"/>
              <a:t>to all at same time.</a:t>
            </a:r>
          </a:p>
          <a:p>
            <a:r>
              <a:rPr lang="en-US" b="1" dirty="0" smtClean="0"/>
              <a:t>Railway service</a:t>
            </a:r>
            <a:r>
              <a:rPr lang="en-US" dirty="0" smtClean="0"/>
              <a:t>:  food served to passengers on long train journey. </a:t>
            </a:r>
            <a:r>
              <a:rPr lang="en-US" i="1" dirty="0" smtClean="0"/>
              <a:t>In-transit  and on station services.</a:t>
            </a:r>
          </a:p>
          <a:p>
            <a:r>
              <a:rPr lang="en-US" b="1" i="1" dirty="0" smtClean="0"/>
              <a:t>Airline services:  </a:t>
            </a:r>
            <a:r>
              <a:rPr lang="en-US" u="sng" dirty="0" smtClean="0"/>
              <a:t>in- flight services (menu and serv</a:t>
            </a:r>
            <a:r>
              <a:rPr lang="en-US" dirty="0" smtClean="0"/>
              <a:t>ice </a:t>
            </a:r>
            <a:r>
              <a:rPr lang="en-US" dirty="0" err="1" smtClean="0"/>
              <a:t>atyle</a:t>
            </a:r>
            <a:r>
              <a:rPr lang="en-US" dirty="0" smtClean="0"/>
              <a:t> according to the travel class, time and duration </a:t>
            </a:r>
            <a:r>
              <a:rPr lang="en-US" smtClean="0"/>
              <a:t>of flight.</a:t>
            </a:r>
            <a:endParaRPr lang="en-US" u="sn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381000"/>
          </a:xfrm>
        </p:spPr>
        <p:txBody>
          <a:bodyPr>
            <a:normAutofit fontScale="90000"/>
          </a:bodyPr>
          <a:lstStyle/>
          <a:p>
            <a:endParaRPr lang="en-US" dirty="0"/>
          </a:p>
        </p:txBody>
      </p:sp>
      <p:sp>
        <p:nvSpPr>
          <p:cNvPr id="3" name="Content Placeholder 2"/>
          <p:cNvSpPr>
            <a:spLocks noGrp="1"/>
          </p:cNvSpPr>
          <p:nvPr>
            <p:ph idx="1"/>
          </p:nvPr>
        </p:nvSpPr>
        <p:spPr>
          <a:xfrm>
            <a:off x="228600" y="685800"/>
            <a:ext cx="8763000" cy="5638800"/>
          </a:xfrm>
        </p:spPr>
        <p:txBody>
          <a:bodyPr/>
          <a:lstStyle/>
          <a:p>
            <a:r>
              <a:rPr lang="en-US" b="1" dirty="0" err="1" smtClean="0"/>
              <a:t>Gueridon</a:t>
            </a:r>
            <a:r>
              <a:rPr lang="en-US" b="1" dirty="0" smtClean="0"/>
              <a:t> </a:t>
            </a:r>
            <a:r>
              <a:rPr lang="en-US" b="1" dirty="0" smtClean="0"/>
              <a:t>service :</a:t>
            </a:r>
          </a:p>
          <a:p>
            <a:r>
              <a:rPr lang="en-US" dirty="0" err="1" smtClean="0"/>
              <a:t>Gueridon</a:t>
            </a:r>
            <a:r>
              <a:rPr lang="en-US" dirty="0" smtClean="0"/>
              <a:t> service is a form of food service provided by restaurants to their guests. This type of service encompasses preparing food </a:t>
            </a:r>
            <a:r>
              <a:rPr lang="en-US" dirty="0" smtClean="0"/>
              <a:t>in </a:t>
            </a:r>
            <a:r>
              <a:rPr lang="en-US" dirty="0" smtClean="0"/>
              <a:t>direct view of the guests, using a "</a:t>
            </a:r>
            <a:r>
              <a:rPr lang="en-US" dirty="0" err="1" smtClean="0">
                <a:solidFill>
                  <a:srgbClr val="FF0000"/>
                </a:solidFill>
              </a:rPr>
              <a:t>Gueridon</a:t>
            </a:r>
            <a:r>
              <a:rPr lang="en-US" dirty="0" smtClean="0"/>
              <a:t>". </a:t>
            </a:r>
            <a:endParaRPr lang="en-US" dirty="0" smtClean="0"/>
          </a:p>
          <a:p>
            <a:r>
              <a:rPr lang="en-US" dirty="0" smtClean="0"/>
              <a:t>A </a:t>
            </a:r>
            <a:r>
              <a:rPr lang="en-US" dirty="0" err="1" smtClean="0"/>
              <a:t>gueridon</a:t>
            </a:r>
            <a:r>
              <a:rPr lang="en-US" dirty="0" smtClean="0"/>
              <a:t> typically consists of a trolley that is well equipped to prepare, cook and serve the food to the guest. There will be a gas hob, chopping board, cutlery drawer, cold store (depending on the trolley type) and general working area.</a:t>
            </a:r>
          </a:p>
          <a:p>
            <a:endParaRPr lang="en-US" b="1"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lstStyle/>
          <a:p>
            <a:r>
              <a:rPr lang="en-US" b="1" dirty="0" smtClean="0"/>
              <a:t>Tapas</a:t>
            </a:r>
            <a:r>
              <a:rPr lang="en-US" dirty="0" smtClean="0"/>
              <a:t> </a:t>
            </a:r>
            <a:r>
              <a:rPr lang="en-US" dirty="0" smtClean="0"/>
              <a:t>:</a:t>
            </a:r>
            <a:r>
              <a:rPr lang="en-US" sz="2000" dirty="0" smtClean="0"/>
              <a:t>are </a:t>
            </a:r>
            <a:r>
              <a:rPr lang="en-US" sz="2000" dirty="0" smtClean="0"/>
              <a:t>a wide variety of appetizers, or snacks, in Spanish cuisine. They may be cold (such as mixed olives and cheese) or </a:t>
            </a:r>
            <a:r>
              <a:rPr lang="en-US" sz="2000" dirty="0" smtClean="0"/>
              <a:t>warm. </a:t>
            </a:r>
            <a:r>
              <a:rPr lang="en-US" sz="2000" dirty="0" smtClean="0"/>
              <a:t>In select bars in </a:t>
            </a:r>
            <a:r>
              <a:rPr lang="en-US" sz="2000" dirty="0" smtClean="0"/>
              <a:t>Spain.</a:t>
            </a:r>
          </a:p>
          <a:p>
            <a:r>
              <a:rPr lang="en-US" sz="2000" b="1" dirty="0" smtClean="0"/>
              <a:t>Sushi</a:t>
            </a:r>
            <a:r>
              <a:rPr lang="en-US" sz="2000" dirty="0" smtClean="0"/>
              <a:t> </a:t>
            </a:r>
            <a:r>
              <a:rPr lang="en-US" sz="2000" dirty="0" smtClean="0"/>
              <a:t>: is </a:t>
            </a:r>
            <a:r>
              <a:rPr lang="en-US" sz="2000" dirty="0" smtClean="0"/>
              <a:t>a </a:t>
            </a:r>
            <a:r>
              <a:rPr lang="en-US" sz="2000" dirty="0" smtClean="0"/>
              <a:t>Japanese food consisting </a:t>
            </a:r>
            <a:r>
              <a:rPr lang="en-US" sz="2000" dirty="0" smtClean="0"/>
              <a:t>of cooked vinegared rice (</a:t>
            </a:r>
            <a:r>
              <a:rPr lang="en-US" sz="2000" i="1" dirty="0" smtClean="0"/>
              <a:t>shari</a:t>
            </a:r>
            <a:r>
              <a:rPr lang="en-US" sz="2000" dirty="0" smtClean="0"/>
              <a:t>) combined with other ingredients </a:t>
            </a:r>
            <a:r>
              <a:rPr lang="en-US" sz="2000" dirty="0" smtClean="0"/>
              <a:t>. </a:t>
            </a:r>
            <a:r>
              <a:rPr lang="en-US" sz="2000" dirty="0" err="1" smtClean="0"/>
              <a:t>Neta</a:t>
            </a:r>
            <a:r>
              <a:rPr lang="en-US" sz="2000" dirty="0" smtClean="0"/>
              <a:t> and forms of sushi presentation vary, but the ingredient which all sushi have in common is </a:t>
            </a:r>
            <a:r>
              <a:rPr lang="en-US" sz="2000" i="1" dirty="0" smtClean="0"/>
              <a:t>shari</a:t>
            </a:r>
            <a:r>
              <a:rPr lang="en-US" sz="2000" dirty="0" smtClean="0"/>
              <a:t>. The most common </a:t>
            </a:r>
            <a:r>
              <a:rPr lang="en-US" sz="2000" i="1" dirty="0" err="1" smtClean="0"/>
              <a:t>neta</a:t>
            </a:r>
            <a:r>
              <a:rPr lang="en-US" sz="2000" dirty="0" smtClean="0"/>
              <a:t> is seafood.</a:t>
            </a:r>
          </a:p>
          <a:p>
            <a:r>
              <a:rPr lang="en-US" sz="2000" dirty="0" smtClean="0"/>
              <a:t>Raw meat sliced and served by itself is </a:t>
            </a:r>
            <a:r>
              <a:rPr lang="en-US" sz="2000" i="1" dirty="0" smtClean="0"/>
              <a:t>sashimi</a:t>
            </a:r>
            <a:r>
              <a:rPr lang="en-US" sz="2000" dirty="0" smtClean="0"/>
              <a:t>.</a:t>
            </a:r>
          </a:p>
          <a:p>
            <a:r>
              <a:rPr lang="en-US" sz="2000" b="1" dirty="0" err="1" smtClean="0"/>
              <a:t>Tastet</a:t>
            </a:r>
            <a:r>
              <a:rPr lang="en-US" sz="2000" dirty="0" smtClean="0"/>
              <a:t> </a:t>
            </a:r>
            <a:r>
              <a:rPr lang="en-US" sz="2000" dirty="0" smtClean="0"/>
              <a:t>is a word of Catalan origin meaning 'a small taste of food'. The </a:t>
            </a:r>
            <a:r>
              <a:rPr lang="en-US" sz="2000" dirty="0" err="1" smtClean="0"/>
              <a:t>tastet</a:t>
            </a:r>
            <a:r>
              <a:rPr lang="en-US" sz="2000" dirty="0" smtClean="0"/>
              <a:t> is a variation of the </a:t>
            </a:r>
            <a:r>
              <a:rPr lang="en-US" sz="2000" dirty="0" smtClean="0"/>
              <a:t>tapas serving </a:t>
            </a:r>
            <a:r>
              <a:rPr lang="en-US" sz="2000" dirty="0" smtClean="0"/>
              <a:t>style; larger and more complex than tapas but smaller than a plate. Emphasis is placed on taste and presentation</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a:t>
            </a:r>
          </a:p>
          <a:p>
            <a:endParaRPr lang="en-US" dirty="0" smtClean="0"/>
          </a:p>
          <a:p>
            <a:endParaRPr lang="en-US" dirty="0" smtClean="0"/>
          </a:p>
          <a:p>
            <a:endParaRPr lang="en-US" dirty="0" smtClean="0"/>
          </a:p>
          <a:p>
            <a:endParaRPr lang="en-US" dirty="0" smtClean="0"/>
          </a:p>
          <a:p>
            <a:endParaRPr lang="en-US" dirty="0" smtClean="0"/>
          </a:p>
          <a:p>
            <a:r>
              <a:rPr lang="en-US" dirty="0" smtClean="0"/>
              <a:t>                                       KRITIKA   MATHUR</a:t>
            </a:r>
          </a:p>
          <a:p>
            <a:r>
              <a:rPr lang="en-US" dirty="0" smtClean="0"/>
              <a:t>                                          MSC (2 YR)</a:t>
            </a:r>
          </a:p>
          <a:p>
            <a:r>
              <a:rPr lang="en-US" smtClean="0"/>
              <a:t>                                            FOODS AND NUTRITION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normAutofit fontScale="92500"/>
          </a:bodyPr>
          <a:lstStyle/>
          <a:p>
            <a:r>
              <a:rPr lang="en-US" sz="3200" b="1" i="1" dirty="0">
                <a:solidFill>
                  <a:srgbClr val="C00000"/>
                </a:solidFill>
              </a:rPr>
              <a:t>Catering</a:t>
            </a:r>
            <a:r>
              <a:rPr lang="en-US" sz="2000" dirty="0"/>
              <a:t> </a:t>
            </a:r>
            <a:r>
              <a:rPr lang="en-US" sz="2000" dirty="0" smtClean="0"/>
              <a:t> : </a:t>
            </a:r>
            <a:r>
              <a:rPr lang="en-US" sz="2400" dirty="0" smtClean="0"/>
              <a:t>is </a:t>
            </a:r>
            <a:r>
              <a:rPr lang="en-US" sz="2400" dirty="0"/>
              <a:t>food prepared by professionals to be served to a group of people at a designated place for a designated time and fee. </a:t>
            </a:r>
          </a:p>
          <a:p>
            <a:r>
              <a:rPr lang="en-US" sz="2400" b="1" dirty="0"/>
              <a:t>Types of Catering</a:t>
            </a:r>
            <a:br>
              <a:rPr lang="en-US" sz="2400" b="1" dirty="0"/>
            </a:br>
            <a:r>
              <a:rPr lang="en-US" sz="2400" dirty="0"/>
              <a:t>There are two main types of catering:</a:t>
            </a:r>
          </a:p>
          <a:p>
            <a:pPr lvl="0"/>
            <a:r>
              <a:rPr lang="en-US" sz="2400" b="1" i="1" dirty="0"/>
              <a:t>on-premise, </a:t>
            </a:r>
          </a:p>
          <a:p>
            <a:pPr lvl="0"/>
            <a:r>
              <a:rPr lang="en-US" sz="2400" b="1" i="1" dirty="0"/>
              <a:t>off-premise.</a:t>
            </a:r>
          </a:p>
          <a:p>
            <a:r>
              <a:rPr lang="en-US" sz="2400" u="sng" dirty="0"/>
              <a:t>On-premise catering </a:t>
            </a:r>
            <a:r>
              <a:rPr lang="en-US" sz="2400" dirty="0"/>
              <a:t>refers to food prepared and served in the same location to a group of people. </a:t>
            </a:r>
            <a:endParaRPr lang="en-US" sz="2400" dirty="0" smtClean="0"/>
          </a:p>
          <a:p>
            <a:r>
              <a:rPr lang="en-US" sz="2400" u="sng" dirty="0" smtClean="0"/>
              <a:t>Off-premise </a:t>
            </a:r>
            <a:r>
              <a:rPr lang="en-US" sz="2400" u="sng" dirty="0"/>
              <a:t>catering </a:t>
            </a:r>
            <a:r>
              <a:rPr lang="en-US" sz="2400" dirty="0"/>
              <a:t>is food that is prepared in a kitchen and transported to the location where it will be served to a group of people</a:t>
            </a:r>
            <a:r>
              <a:rPr lang="en-US" sz="2400" dirty="0" smtClean="0"/>
              <a:t>.( </a:t>
            </a:r>
            <a:r>
              <a:rPr lang="en-US" sz="2400" dirty="0"/>
              <a:t>transportation by vehicle is a main difference</a:t>
            </a:r>
            <a:r>
              <a:rPr lang="en-US" sz="2400" dirty="0" smtClean="0"/>
              <a:t>.) </a:t>
            </a:r>
          </a:p>
          <a:p>
            <a:r>
              <a:rPr lang="en-US" sz="2400" dirty="0" smtClean="0"/>
              <a:t>It </a:t>
            </a:r>
            <a:r>
              <a:rPr lang="en-US" sz="2400" dirty="0"/>
              <a:t>complicates food safety issues such as packing safely to keep hot foods hot and cold foods cold, and to </a:t>
            </a:r>
            <a:r>
              <a:rPr lang="en-US" sz="2400"/>
              <a:t>avoid </a:t>
            </a:r>
            <a:r>
              <a:rPr lang="en-US" sz="2400" smtClean="0"/>
              <a:t>spoilage. </a:t>
            </a:r>
            <a:r>
              <a:rPr lang="en-US" sz="2400" dirty="0"/>
              <a:t>This is accomplished by using:</a:t>
            </a:r>
          </a:p>
          <a:p>
            <a:pPr lvl="0"/>
            <a:r>
              <a:rPr lang="en-US" sz="2400" dirty="0"/>
              <a:t>insulated coolers,</a:t>
            </a:r>
          </a:p>
          <a:p>
            <a:pPr lvl="0"/>
            <a:r>
              <a:rPr lang="en-US" sz="2400" dirty="0"/>
              <a:t>refrigerated vehicles, and</a:t>
            </a:r>
          </a:p>
          <a:p>
            <a:pPr lvl="0"/>
            <a:r>
              <a:rPr lang="en-US" sz="2400" dirty="0"/>
              <a:t>portable warming units.</a:t>
            </a:r>
          </a:p>
          <a:p>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Flow of Food</a:t>
            </a:r>
            <a:endParaRPr lang="en-US" dirty="0"/>
          </a:p>
        </p:txBody>
      </p:sp>
      <p:pic>
        <p:nvPicPr>
          <p:cNvPr id="3" name="Picture 2" descr="DSC_0337.JPG"/>
          <p:cNvPicPr>
            <a:picLocks noChangeAspect="1"/>
          </p:cNvPicPr>
          <p:nvPr/>
        </p:nvPicPr>
        <p:blipFill>
          <a:blip r:embed="rId2" cstate="print"/>
          <a:stretch>
            <a:fillRect/>
          </a:stretch>
        </p:blipFill>
        <p:spPr>
          <a:xfrm>
            <a:off x="457200" y="1981200"/>
            <a:ext cx="8077200" cy="44957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Types of Foodservice Systems</a:t>
            </a:r>
            <a:endParaRPr lang="en-US" dirty="0"/>
          </a:p>
        </p:txBody>
      </p:sp>
      <p:sp>
        <p:nvSpPr>
          <p:cNvPr id="4" name="Content Placeholder 3"/>
          <p:cNvSpPr>
            <a:spLocks noGrp="1"/>
          </p:cNvSpPr>
          <p:nvPr>
            <p:ph idx="1"/>
          </p:nvPr>
        </p:nvSpPr>
        <p:spPr/>
        <p:txBody>
          <a:bodyPr/>
          <a:lstStyle/>
          <a:p>
            <a:r>
              <a:rPr lang="en-US" dirty="0" smtClean="0"/>
              <a:t>There are Four </a:t>
            </a:r>
            <a:r>
              <a:rPr lang="en-US" dirty="0"/>
              <a:t>types of foodservice </a:t>
            </a:r>
            <a:r>
              <a:rPr lang="en-US" dirty="0" smtClean="0"/>
              <a:t>systems</a:t>
            </a:r>
          </a:p>
          <a:p>
            <a:pPr>
              <a:buNone/>
            </a:pPr>
            <a:endParaRPr lang="en-US" dirty="0" smtClean="0"/>
          </a:p>
          <a:p>
            <a:pPr algn="ctr"/>
            <a:r>
              <a:rPr lang="en-US" dirty="0" smtClean="0"/>
              <a:t>CONVENTIONAL,</a:t>
            </a:r>
          </a:p>
          <a:p>
            <a:pPr algn="ctr"/>
            <a:r>
              <a:rPr lang="en-US" dirty="0" smtClean="0"/>
              <a:t>COMMISSARY,</a:t>
            </a:r>
          </a:p>
          <a:p>
            <a:pPr algn="ctr"/>
            <a:r>
              <a:rPr lang="en-US" dirty="0" smtClean="0"/>
              <a:t> READY-PREPARED,</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914400"/>
          </a:xfrm>
        </p:spPr>
        <p:txBody>
          <a:bodyPr>
            <a:normAutofit/>
          </a:bodyPr>
          <a:lstStyle/>
          <a:p>
            <a:r>
              <a:rPr lang="en-US" b="1" dirty="0" smtClean="0"/>
              <a:t>CONVENTIONAL FOOD SERVICE</a:t>
            </a:r>
            <a:endParaRPr lang="en-US" b="1" dirty="0"/>
          </a:p>
        </p:txBody>
      </p:sp>
      <p:sp>
        <p:nvSpPr>
          <p:cNvPr id="3" name="Content Placeholder 2"/>
          <p:cNvSpPr>
            <a:spLocks noGrp="1"/>
          </p:cNvSpPr>
          <p:nvPr>
            <p:ph idx="1"/>
          </p:nvPr>
        </p:nvSpPr>
        <p:spPr>
          <a:xfrm>
            <a:off x="0" y="914400"/>
            <a:ext cx="9144000" cy="5211763"/>
          </a:xfrm>
        </p:spPr>
        <p:txBody>
          <a:bodyPr>
            <a:noAutofit/>
          </a:bodyPr>
          <a:lstStyle/>
          <a:p>
            <a:r>
              <a:rPr lang="en-US" sz="2000" dirty="0" smtClean="0"/>
              <a:t>The conventional foodservice system is most common. In conventional foodservice systems, ingredients are assembled and food is produced onsite, held either heated or chilled, and served to customers.</a:t>
            </a:r>
          </a:p>
          <a:p>
            <a:r>
              <a:rPr lang="en-US" sz="2000" dirty="0" smtClean="0"/>
              <a:t>Conventional </a:t>
            </a:r>
            <a:r>
              <a:rPr lang="en-US" sz="2000" dirty="0"/>
              <a:t>foodservice systems are used extensively in schools, restaurants, </a:t>
            </a:r>
            <a:r>
              <a:rPr lang="en-US" sz="2000" dirty="0" smtClean="0"/>
              <a:t>colleges and </a:t>
            </a:r>
            <a:r>
              <a:rPr lang="en-US" sz="2000" dirty="0"/>
              <a:t>universities, and </a:t>
            </a:r>
            <a:r>
              <a:rPr lang="en-US" sz="2000" dirty="0" smtClean="0"/>
              <a:t>cafeterias.</a:t>
            </a:r>
          </a:p>
          <a:p>
            <a:r>
              <a:rPr lang="en-US" sz="2400" b="1" i="1" u="sng" dirty="0" smtClean="0"/>
              <a:t>Advantages </a:t>
            </a:r>
            <a:r>
              <a:rPr lang="en-US" sz="2400" b="1" i="1" u="sng" dirty="0"/>
              <a:t>of Conventional Foodservice Systems</a:t>
            </a:r>
            <a:endParaRPr lang="en-US" sz="2000" b="1" i="1" u="sng" dirty="0"/>
          </a:p>
          <a:p>
            <a:r>
              <a:rPr lang="en-US" sz="2000" b="1" dirty="0" smtClean="0"/>
              <a:t>High </a:t>
            </a:r>
            <a:r>
              <a:rPr lang="en-US" sz="2000" b="1" dirty="0"/>
              <a:t>degree of perceived </a:t>
            </a:r>
            <a:r>
              <a:rPr lang="en-US" sz="2000" b="1" dirty="0" smtClean="0"/>
              <a:t>quality —</a:t>
            </a:r>
            <a:r>
              <a:rPr lang="en-US" sz="2000" b="1" dirty="0"/>
              <a:t>thi</a:t>
            </a:r>
            <a:r>
              <a:rPr lang="en-US" sz="2000" dirty="0"/>
              <a:t>s system makes people think of fresh</a:t>
            </a:r>
          </a:p>
          <a:p>
            <a:pPr>
              <a:buNone/>
            </a:pPr>
            <a:r>
              <a:rPr lang="en-US" sz="2000" dirty="0" smtClean="0"/>
              <a:t> and </a:t>
            </a:r>
            <a:r>
              <a:rPr lang="en-US" sz="2000" dirty="0"/>
              <a:t>homemade food products, which people often equate with quality</a:t>
            </a:r>
            <a:r>
              <a:rPr lang="en-US" sz="2000" dirty="0" smtClean="0"/>
              <a:t>.</a:t>
            </a:r>
          </a:p>
          <a:p>
            <a:r>
              <a:rPr lang="en-US" sz="2000" b="1" dirty="0"/>
              <a:t>Flexibility in menu items</a:t>
            </a:r>
            <a:r>
              <a:rPr lang="en-US" sz="2000" b="1" dirty="0" smtClean="0"/>
              <a:t>— </a:t>
            </a:r>
            <a:r>
              <a:rPr lang="en-US" sz="2000" dirty="0" smtClean="0"/>
              <a:t>any </a:t>
            </a:r>
            <a:r>
              <a:rPr lang="en-US" sz="2000" dirty="0"/>
              <a:t>menu item can be included on the </a:t>
            </a:r>
            <a:r>
              <a:rPr lang="en-US" sz="2000" dirty="0" smtClean="0"/>
              <a:t>menu because </a:t>
            </a:r>
            <a:r>
              <a:rPr lang="en-US" sz="2000" dirty="0"/>
              <a:t>food is prepared and served soon after production.</a:t>
            </a:r>
          </a:p>
          <a:p>
            <a:r>
              <a:rPr lang="en-US" sz="2000" dirty="0" smtClean="0"/>
              <a:t> </a:t>
            </a:r>
            <a:r>
              <a:rPr lang="en-US" sz="2000" b="1" dirty="0"/>
              <a:t>Food is served soon after preparation</a:t>
            </a:r>
            <a:r>
              <a:rPr lang="en-US" sz="2000" b="1" dirty="0" smtClean="0"/>
              <a:t>— </a:t>
            </a:r>
            <a:r>
              <a:rPr lang="en-US" sz="2000" dirty="0" smtClean="0"/>
              <a:t>which </a:t>
            </a:r>
            <a:r>
              <a:rPr lang="en-US" sz="2000" dirty="0"/>
              <a:t>means that most ofte</a:t>
            </a:r>
            <a:r>
              <a:rPr lang="en-US" sz="2000" b="1" dirty="0"/>
              <a:t>n</a:t>
            </a:r>
          </a:p>
          <a:p>
            <a:pPr>
              <a:buNone/>
            </a:pPr>
            <a:r>
              <a:rPr lang="en-US" sz="2000" dirty="0"/>
              <a:t>freezing, chilling, or reheating typically does not impact the quality of the</a:t>
            </a:r>
          </a:p>
          <a:p>
            <a:pPr>
              <a:buNone/>
            </a:pPr>
            <a:r>
              <a:rPr lang="en-US" sz="2000" dirty="0"/>
              <a:t>food product</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6" descr="DSC_0338.JPG"/>
          <p:cNvPicPr>
            <a:picLocks noChangeAspect="1"/>
          </p:cNvPicPr>
          <p:nvPr/>
        </p:nvPicPr>
        <p:blipFill>
          <a:blip r:embed="rId2"/>
          <a:stretch>
            <a:fillRect/>
          </a:stretch>
        </p:blipFill>
        <p:spPr>
          <a:xfrm>
            <a:off x="457201" y="381000"/>
            <a:ext cx="8148374" cy="5867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algn="just"/>
            <a:r>
              <a:rPr lang="en-US" sz="3600" b="1" dirty="0"/>
              <a:t>Disadvantages of Conventional Foodservice Systems</a:t>
            </a:r>
          </a:p>
        </p:txBody>
      </p:sp>
      <p:sp>
        <p:nvSpPr>
          <p:cNvPr id="3" name="Content Placeholder 2"/>
          <p:cNvSpPr>
            <a:spLocks noGrp="1"/>
          </p:cNvSpPr>
          <p:nvPr>
            <p:ph idx="1"/>
          </p:nvPr>
        </p:nvSpPr>
        <p:spPr>
          <a:xfrm>
            <a:off x="152400" y="838200"/>
            <a:ext cx="8991600" cy="6019800"/>
          </a:xfrm>
        </p:spPr>
        <p:txBody>
          <a:bodyPr>
            <a:normAutofit/>
          </a:bodyPr>
          <a:lstStyle/>
          <a:p>
            <a:r>
              <a:rPr lang="en-US" b="1" dirty="0"/>
              <a:t>Labor </a:t>
            </a:r>
            <a:r>
              <a:rPr lang="en-US" b="1" dirty="0" smtClean="0"/>
              <a:t>intensive</a:t>
            </a:r>
            <a:r>
              <a:rPr lang="en-US" sz="1600" b="1" dirty="0" smtClean="0"/>
              <a:t> : </a:t>
            </a:r>
            <a:r>
              <a:rPr lang="en-US" dirty="0"/>
              <a:t>preparation is timed in </a:t>
            </a:r>
            <a:r>
              <a:rPr lang="en-US" dirty="0" smtClean="0"/>
              <a:t>relation to </a:t>
            </a:r>
            <a:r>
              <a:rPr lang="en-US" dirty="0"/>
              <a:t>when the food will be served and eaten</a:t>
            </a:r>
            <a:r>
              <a:rPr lang="en-US" dirty="0" smtClean="0"/>
              <a:t>,(</a:t>
            </a:r>
            <a:r>
              <a:rPr lang="en-US" dirty="0"/>
              <a:t>more </a:t>
            </a:r>
            <a:r>
              <a:rPr lang="en-US" dirty="0" smtClean="0"/>
              <a:t>affected by </a:t>
            </a:r>
            <a:r>
              <a:rPr lang="en-US" dirty="0"/>
              <a:t>the peaks and </a:t>
            </a:r>
            <a:r>
              <a:rPr lang="en-US" dirty="0" smtClean="0"/>
              <a:t>valleys of </a:t>
            </a:r>
            <a:r>
              <a:rPr lang="en-US" dirty="0"/>
              <a:t>demand for </a:t>
            </a:r>
            <a:r>
              <a:rPr lang="en-US" dirty="0" smtClean="0"/>
              <a:t>food),</a:t>
            </a:r>
            <a:r>
              <a:rPr lang="en-US" dirty="0"/>
              <a:t> More labor will </a:t>
            </a:r>
            <a:r>
              <a:rPr lang="en-US" dirty="0" smtClean="0"/>
              <a:t>need </a:t>
            </a:r>
            <a:r>
              <a:rPr lang="en-US" dirty="0"/>
              <a:t>making the cost </a:t>
            </a:r>
            <a:r>
              <a:rPr lang="en-US" dirty="0" smtClean="0"/>
              <a:t>of labor </a:t>
            </a:r>
            <a:r>
              <a:rPr lang="en-US" dirty="0"/>
              <a:t>higher for this </a:t>
            </a:r>
            <a:r>
              <a:rPr lang="en-US" dirty="0" smtClean="0"/>
              <a:t>system</a:t>
            </a:r>
          </a:p>
          <a:p>
            <a:r>
              <a:rPr lang="en-US" b="1" dirty="0"/>
              <a:t>Consistency</a:t>
            </a:r>
            <a:r>
              <a:rPr lang="en-US" b="1" dirty="0" smtClean="0"/>
              <a:t>— </a:t>
            </a:r>
            <a:r>
              <a:rPr lang="en-US" dirty="0" smtClean="0"/>
              <a:t>may </a:t>
            </a:r>
            <a:r>
              <a:rPr lang="en-US" dirty="0"/>
              <a:t>be a problem if there are several conventional </a:t>
            </a:r>
            <a:r>
              <a:rPr lang="en-US" dirty="0" smtClean="0"/>
              <a:t>kitchens.</a:t>
            </a:r>
            <a:r>
              <a:rPr lang="en-US" dirty="0"/>
              <a:t> There may be great variability in food </a:t>
            </a:r>
            <a:r>
              <a:rPr lang="en-US" dirty="0" smtClean="0"/>
              <a:t>quality, portion </a:t>
            </a:r>
            <a:r>
              <a:rPr lang="en-US" dirty="0"/>
              <a:t>sizes, and food costs due to unskilled labor</a:t>
            </a:r>
            <a:r>
              <a:rPr lang="en-US" dirty="0" smtClean="0"/>
              <a:t>.</a:t>
            </a:r>
          </a:p>
          <a:p>
            <a:r>
              <a:rPr lang="en-US" b="1" dirty="0"/>
              <a:t>Higher food costs</a:t>
            </a:r>
            <a:r>
              <a:rPr lang="en-US" b="1" dirty="0" smtClean="0"/>
              <a:t>— </a:t>
            </a:r>
            <a:r>
              <a:rPr lang="en-US" dirty="0" smtClean="0"/>
              <a:t>higher </a:t>
            </a:r>
            <a:r>
              <a:rPr lang="en-US" dirty="0"/>
              <a:t>costs could result because there is less control </a:t>
            </a:r>
            <a:r>
              <a:rPr lang="en-US" dirty="0" smtClean="0"/>
              <a:t>of portion </a:t>
            </a:r>
            <a:r>
              <a:rPr lang="en-US" dirty="0"/>
              <a:t>sizes, more deliveries </a:t>
            </a:r>
            <a:r>
              <a:rPr lang="en-US" dirty="0" smtClean="0"/>
              <a:t>are </a:t>
            </a:r>
            <a:r>
              <a:rPr lang="en-US" dirty="0"/>
              <a:t>required by the vendors, and </a:t>
            </a:r>
            <a:r>
              <a:rPr lang="en-US" dirty="0" smtClean="0"/>
              <a:t>waste may </a:t>
            </a:r>
            <a:r>
              <a:rPr lang="en-US" dirty="0"/>
              <a:t>be greater</a:t>
            </a:r>
            <a:r>
              <a:rPr lang="en-US" dirty="0" smtClean="0"/>
              <a:t>. </a:t>
            </a:r>
          </a:p>
          <a:p>
            <a:r>
              <a:rPr lang="en-US" b="1" dirty="0" smtClean="0"/>
              <a:t>Food safety— </a:t>
            </a:r>
            <a:r>
              <a:rPr lang="en-US" dirty="0" smtClean="0"/>
              <a:t>there is less control over food safety in conventional foodservice systems compared to other.</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426</TotalTime>
  <Words>2303</Words>
  <Application>Microsoft Office PowerPoint</Application>
  <PresentationFormat>On-screen Show (4:3)</PresentationFormat>
  <Paragraphs>231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INSTITUTIONAL MANAGEMENT</vt:lpstr>
      <vt:lpstr>MANAGEMENT</vt:lpstr>
      <vt:lpstr>DEFINATIONS :</vt:lpstr>
      <vt:lpstr>Slide 4</vt:lpstr>
      <vt:lpstr>Flow of Food</vt:lpstr>
      <vt:lpstr>Types of Foodservice Systems</vt:lpstr>
      <vt:lpstr>CONVENTIONAL FOOD SERVICE</vt:lpstr>
      <vt:lpstr>Slide 8</vt:lpstr>
      <vt:lpstr>Disadvantages of Conventional Foodservice Systems</vt:lpstr>
      <vt:lpstr>CENTRALIZED (COMMISSARY) FOOD SERVICE SYSTEM</vt:lpstr>
      <vt:lpstr>Slide 11</vt:lpstr>
      <vt:lpstr>Slide 12</vt:lpstr>
      <vt:lpstr>Advantages</vt:lpstr>
      <vt:lpstr>Disadvantages of Centralized Foodservice Systems</vt:lpstr>
      <vt:lpstr>READY-PREPARED FOODSERVICE SYSTEM</vt:lpstr>
      <vt:lpstr>Slide 16</vt:lpstr>
      <vt:lpstr>Advantages of Ready-Prepared Foodservice Systems</vt:lpstr>
      <vt:lpstr>Disadvantages of Ready-Prepared Foodservice Systems</vt:lpstr>
      <vt:lpstr> NON COMMERCIAL FOODSERVICE SYSTEM </vt:lpstr>
      <vt:lpstr>NON COMMERCIAL OPERATIONS</vt:lpstr>
      <vt:lpstr>Slide 21</vt:lpstr>
      <vt:lpstr>Commercial  food services: </vt:lpstr>
      <vt:lpstr>  FAST FOOD RESTAURANT </vt:lpstr>
      <vt:lpstr>VALUE MEALS </vt:lpstr>
      <vt:lpstr>Street vendors and concessions </vt:lpstr>
      <vt:lpstr>Points to be kept in mind</vt:lpstr>
      <vt:lpstr>Commercial Foodservice </vt:lpstr>
      <vt:lpstr>Slide 28</vt:lpstr>
      <vt:lpstr>Planning Considerations</vt:lpstr>
      <vt:lpstr> difference b/w:</vt:lpstr>
      <vt:lpstr> Types Of Food Services</vt:lpstr>
      <vt:lpstr>Styles of service</vt:lpstr>
      <vt:lpstr>Room service</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MANAGEMENT</dc:title>
  <dc:creator>SZ</dc:creator>
  <cp:lastModifiedBy>SZ</cp:lastModifiedBy>
  <cp:revision>50</cp:revision>
  <dcterms:created xsi:type="dcterms:W3CDTF">2012-07-25T11:41:05Z</dcterms:created>
  <dcterms:modified xsi:type="dcterms:W3CDTF">2012-07-26T18:57:55Z</dcterms:modified>
</cp:coreProperties>
</file>