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36"/>
  </p:notesMasterIdLst>
  <p:sldIdLst>
    <p:sldId id="392" r:id="rId2"/>
    <p:sldId id="408" r:id="rId3"/>
    <p:sldId id="393" r:id="rId4"/>
    <p:sldId id="394" r:id="rId5"/>
    <p:sldId id="395" r:id="rId6"/>
    <p:sldId id="419" r:id="rId7"/>
    <p:sldId id="396" r:id="rId8"/>
    <p:sldId id="397" r:id="rId9"/>
    <p:sldId id="398" r:id="rId10"/>
    <p:sldId id="399" r:id="rId11"/>
    <p:sldId id="422" r:id="rId12"/>
    <p:sldId id="423" r:id="rId13"/>
    <p:sldId id="407" r:id="rId14"/>
    <p:sldId id="406" r:id="rId15"/>
    <p:sldId id="420" r:id="rId16"/>
    <p:sldId id="421" r:id="rId17"/>
    <p:sldId id="424" r:id="rId18"/>
    <p:sldId id="425" r:id="rId19"/>
    <p:sldId id="413" r:id="rId20"/>
    <p:sldId id="414" r:id="rId21"/>
    <p:sldId id="415" r:id="rId22"/>
    <p:sldId id="404" r:id="rId23"/>
    <p:sldId id="257" r:id="rId24"/>
    <p:sldId id="402" r:id="rId25"/>
    <p:sldId id="262" r:id="rId26"/>
    <p:sldId id="401" r:id="rId27"/>
    <p:sldId id="263" r:id="rId28"/>
    <p:sldId id="264" r:id="rId29"/>
    <p:sldId id="265" r:id="rId30"/>
    <p:sldId id="266" r:id="rId31"/>
    <p:sldId id="267" r:id="rId32"/>
    <p:sldId id="268" r:id="rId33"/>
    <p:sldId id="269" r:id="rId34"/>
    <p:sldId id="270"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6" r:id="rId49"/>
    <p:sldId id="287" r:id="rId50"/>
    <p:sldId id="288" r:id="rId51"/>
    <p:sldId id="289" r:id="rId52"/>
    <p:sldId id="290" r:id="rId53"/>
    <p:sldId id="291" r:id="rId54"/>
    <p:sldId id="292" r:id="rId55"/>
    <p:sldId id="293" r:id="rId56"/>
    <p:sldId id="294" r:id="rId57"/>
    <p:sldId id="295" r:id="rId58"/>
    <p:sldId id="297" r:id="rId59"/>
    <p:sldId id="403" r:id="rId60"/>
    <p:sldId id="302" r:id="rId61"/>
    <p:sldId id="299" r:id="rId62"/>
    <p:sldId id="300" r:id="rId63"/>
    <p:sldId id="410" r:id="rId64"/>
    <p:sldId id="301" r:id="rId65"/>
    <p:sldId id="307" r:id="rId66"/>
    <p:sldId id="411" r:id="rId67"/>
    <p:sldId id="308" r:id="rId68"/>
    <p:sldId id="309" r:id="rId69"/>
    <p:sldId id="310" r:id="rId70"/>
    <p:sldId id="311" r:id="rId71"/>
    <p:sldId id="314" r:id="rId72"/>
    <p:sldId id="313" r:id="rId73"/>
    <p:sldId id="319" r:id="rId74"/>
    <p:sldId id="320" r:id="rId75"/>
    <p:sldId id="321" r:id="rId76"/>
    <p:sldId id="318" r:id="rId77"/>
    <p:sldId id="323" r:id="rId78"/>
    <p:sldId id="322" r:id="rId79"/>
    <p:sldId id="324" r:id="rId80"/>
    <p:sldId id="325" r:id="rId81"/>
    <p:sldId id="326" r:id="rId82"/>
    <p:sldId id="409" r:id="rId83"/>
    <p:sldId id="327" r:id="rId84"/>
    <p:sldId id="328" r:id="rId85"/>
    <p:sldId id="329" r:id="rId86"/>
    <p:sldId id="330" r:id="rId87"/>
    <p:sldId id="331" r:id="rId88"/>
    <p:sldId id="332" r:id="rId89"/>
    <p:sldId id="333" r:id="rId90"/>
    <p:sldId id="335" r:id="rId91"/>
    <p:sldId id="340" r:id="rId92"/>
    <p:sldId id="341" r:id="rId93"/>
    <p:sldId id="342" r:id="rId94"/>
    <p:sldId id="343" r:id="rId95"/>
    <p:sldId id="344" r:id="rId96"/>
    <p:sldId id="345" r:id="rId97"/>
    <p:sldId id="346" r:id="rId98"/>
    <p:sldId id="347" r:id="rId99"/>
    <p:sldId id="348" r:id="rId100"/>
    <p:sldId id="349" r:id="rId101"/>
    <p:sldId id="351" r:id="rId102"/>
    <p:sldId id="354" r:id="rId103"/>
    <p:sldId id="353" r:id="rId104"/>
    <p:sldId id="355" r:id="rId105"/>
    <p:sldId id="356" r:id="rId106"/>
    <p:sldId id="357" r:id="rId107"/>
    <p:sldId id="360" r:id="rId108"/>
    <p:sldId id="361" r:id="rId109"/>
    <p:sldId id="362" r:id="rId110"/>
    <p:sldId id="364" r:id="rId111"/>
    <p:sldId id="365" r:id="rId112"/>
    <p:sldId id="366" r:id="rId113"/>
    <p:sldId id="370" r:id="rId114"/>
    <p:sldId id="368" r:id="rId115"/>
    <p:sldId id="367" r:id="rId116"/>
    <p:sldId id="369" r:id="rId117"/>
    <p:sldId id="371" r:id="rId118"/>
    <p:sldId id="372" r:id="rId119"/>
    <p:sldId id="374" r:id="rId120"/>
    <p:sldId id="373" r:id="rId121"/>
    <p:sldId id="376" r:id="rId122"/>
    <p:sldId id="380" r:id="rId123"/>
    <p:sldId id="382" r:id="rId124"/>
    <p:sldId id="384" r:id="rId125"/>
    <p:sldId id="383" r:id="rId126"/>
    <p:sldId id="381" r:id="rId127"/>
    <p:sldId id="385" r:id="rId128"/>
    <p:sldId id="386" r:id="rId129"/>
    <p:sldId id="387" r:id="rId130"/>
    <p:sldId id="388" r:id="rId131"/>
    <p:sldId id="389" r:id="rId132"/>
    <p:sldId id="426" r:id="rId133"/>
    <p:sldId id="427" r:id="rId134"/>
    <p:sldId id="428" r:id="rId1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86729"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CC009-B7EF-4001-8712-4A79460A72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5415C4-E1C7-4172-8F02-1A2339615EF4}">
      <dgm:prSet phldrT="[Text]"/>
      <dgm:spPr/>
      <dgm:t>
        <a:bodyPr/>
        <a:lstStyle/>
        <a:p>
          <a:r>
            <a:rPr lang="en-US" dirty="0" err="1" smtClean="0"/>
            <a:t>Atonic</a:t>
          </a:r>
          <a:r>
            <a:rPr lang="en-US" dirty="0" smtClean="0"/>
            <a:t> Constipation</a:t>
          </a:r>
          <a:endParaRPr lang="en-US" dirty="0"/>
        </a:p>
      </dgm:t>
    </dgm:pt>
    <dgm:pt modelId="{06BF786E-F249-4DB4-8648-6822453A3F09}" type="parTrans" cxnId="{C5C13BC0-9A5E-4AC1-8FEE-80CF8BB9A9DD}">
      <dgm:prSet/>
      <dgm:spPr/>
      <dgm:t>
        <a:bodyPr/>
        <a:lstStyle/>
        <a:p>
          <a:endParaRPr lang="en-US"/>
        </a:p>
      </dgm:t>
    </dgm:pt>
    <dgm:pt modelId="{B56AF730-B826-4A24-8425-B2A2E25DECA2}" type="sibTrans" cxnId="{C5C13BC0-9A5E-4AC1-8FEE-80CF8BB9A9DD}">
      <dgm:prSet/>
      <dgm:spPr/>
      <dgm:t>
        <a:bodyPr/>
        <a:lstStyle/>
        <a:p>
          <a:endParaRPr lang="en-US"/>
        </a:p>
      </dgm:t>
    </dgm:pt>
    <dgm:pt modelId="{26DF8F9A-21DA-4E05-96AD-9AAABCE07536}">
      <dgm:prSet phldrT="[Text]"/>
      <dgm:spPr/>
      <dgm:t>
        <a:bodyPr/>
        <a:lstStyle/>
        <a:p>
          <a:r>
            <a:rPr lang="en-US" dirty="0" smtClean="0"/>
            <a:t>Spastic Constipation</a:t>
          </a:r>
          <a:endParaRPr lang="en-US" dirty="0"/>
        </a:p>
      </dgm:t>
    </dgm:pt>
    <dgm:pt modelId="{83530DDF-25A7-4DDC-84F8-8686489F2C69}" type="parTrans" cxnId="{B8790C0B-B8F1-4A67-A70D-4BD248A1A9FE}">
      <dgm:prSet/>
      <dgm:spPr/>
      <dgm:t>
        <a:bodyPr/>
        <a:lstStyle/>
        <a:p>
          <a:endParaRPr lang="en-US"/>
        </a:p>
      </dgm:t>
    </dgm:pt>
    <dgm:pt modelId="{D671C199-D07A-415F-B856-09D068F2BB6F}" type="sibTrans" cxnId="{B8790C0B-B8F1-4A67-A70D-4BD248A1A9FE}">
      <dgm:prSet/>
      <dgm:spPr/>
      <dgm:t>
        <a:bodyPr/>
        <a:lstStyle/>
        <a:p>
          <a:endParaRPr lang="en-US"/>
        </a:p>
      </dgm:t>
    </dgm:pt>
    <dgm:pt modelId="{0C7228DA-72E0-4B62-9165-00167C77597F}">
      <dgm:prSet phldrT="[Text]"/>
      <dgm:spPr/>
      <dgm:t>
        <a:bodyPr/>
        <a:lstStyle/>
        <a:p>
          <a:r>
            <a:rPr lang="en-US" dirty="0" smtClean="0"/>
            <a:t>Obstructive Constipation</a:t>
          </a:r>
          <a:endParaRPr lang="en-US" dirty="0"/>
        </a:p>
      </dgm:t>
    </dgm:pt>
    <dgm:pt modelId="{465C5593-847A-4AC1-BC49-6E1649B6F6A8}" type="parTrans" cxnId="{8A256199-B6DC-407D-AFA7-607AC0536837}">
      <dgm:prSet/>
      <dgm:spPr/>
      <dgm:t>
        <a:bodyPr/>
        <a:lstStyle/>
        <a:p>
          <a:endParaRPr lang="en-US"/>
        </a:p>
      </dgm:t>
    </dgm:pt>
    <dgm:pt modelId="{AF0A2E40-41AB-4C24-BA92-15E6EA1FD1EB}" type="sibTrans" cxnId="{8A256199-B6DC-407D-AFA7-607AC0536837}">
      <dgm:prSet/>
      <dgm:spPr/>
      <dgm:t>
        <a:bodyPr/>
        <a:lstStyle/>
        <a:p>
          <a:endParaRPr lang="en-US"/>
        </a:p>
      </dgm:t>
    </dgm:pt>
    <dgm:pt modelId="{0893550A-C1C8-40E3-B7AA-1E99DAC305D1}" type="pres">
      <dgm:prSet presAssocID="{251CC009-B7EF-4001-8712-4A79460A7218}" presName="linear" presStyleCnt="0">
        <dgm:presLayoutVars>
          <dgm:dir/>
          <dgm:animLvl val="lvl"/>
          <dgm:resizeHandles val="exact"/>
        </dgm:presLayoutVars>
      </dgm:prSet>
      <dgm:spPr/>
      <dgm:t>
        <a:bodyPr/>
        <a:lstStyle/>
        <a:p>
          <a:endParaRPr lang="en-US"/>
        </a:p>
      </dgm:t>
    </dgm:pt>
    <dgm:pt modelId="{A5A2AA45-8AA4-40C6-851F-846A53DBCACC}" type="pres">
      <dgm:prSet presAssocID="{115415C4-E1C7-4172-8F02-1A2339615EF4}" presName="parentLin" presStyleCnt="0"/>
      <dgm:spPr/>
    </dgm:pt>
    <dgm:pt modelId="{E2ABBDCB-AB75-4CB8-8574-2C8023B25B88}" type="pres">
      <dgm:prSet presAssocID="{115415C4-E1C7-4172-8F02-1A2339615EF4}" presName="parentLeftMargin" presStyleLbl="node1" presStyleIdx="0" presStyleCnt="3"/>
      <dgm:spPr/>
      <dgm:t>
        <a:bodyPr/>
        <a:lstStyle/>
        <a:p>
          <a:endParaRPr lang="en-US"/>
        </a:p>
      </dgm:t>
    </dgm:pt>
    <dgm:pt modelId="{9E1B2BE1-FAA5-42DC-A956-40ABAB006AE5}" type="pres">
      <dgm:prSet presAssocID="{115415C4-E1C7-4172-8F02-1A2339615EF4}" presName="parentText" presStyleLbl="node1" presStyleIdx="0" presStyleCnt="3" custLinFactNeighborX="11111" custLinFactNeighborY="774">
        <dgm:presLayoutVars>
          <dgm:chMax val="0"/>
          <dgm:bulletEnabled val="1"/>
        </dgm:presLayoutVars>
      </dgm:prSet>
      <dgm:spPr/>
      <dgm:t>
        <a:bodyPr/>
        <a:lstStyle/>
        <a:p>
          <a:endParaRPr lang="en-US"/>
        </a:p>
      </dgm:t>
    </dgm:pt>
    <dgm:pt modelId="{B4C5768E-72B7-424E-B189-8AF2ED8813E2}" type="pres">
      <dgm:prSet presAssocID="{115415C4-E1C7-4172-8F02-1A2339615EF4}" presName="negativeSpace" presStyleCnt="0"/>
      <dgm:spPr/>
    </dgm:pt>
    <dgm:pt modelId="{D3B006BD-C10F-4B40-B1A1-E162964D8DF2}" type="pres">
      <dgm:prSet presAssocID="{115415C4-E1C7-4172-8F02-1A2339615EF4}" presName="childText" presStyleLbl="conFgAcc1" presStyleIdx="0" presStyleCnt="3">
        <dgm:presLayoutVars>
          <dgm:bulletEnabled val="1"/>
        </dgm:presLayoutVars>
      </dgm:prSet>
      <dgm:spPr/>
    </dgm:pt>
    <dgm:pt modelId="{6FBD51D2-F383-4EE0-BDEF-ECAF6E7B8AC8}" type="pres">
      <dgm:prSet presAssocID="{B56AF730-B826-4A24-8425-B2A2E25DECA2}" presName="spaceBetweenRectangles" presStyleCnt="0"/>
      <dgm:spPr/>
    </dgm:pt>
    <dgm:pt modelId="{729C497B-69A0-4536-9C73-618B7E1E481A}" type="pres">
      <dgm:prSet presAssocID="{26DF8F9A-21DA-4E05-96AD-9AAABCE07536}" presName="parentLin" presStyleCnt="0"/>
      <dgm:spPr/>
    </dgm:pt>
    <dgm:pt modelId="{3EE87D33-7215-4BC3-B6D4-DAAA1C970E84}" type="pres">
      <dgm:prSet presAssocID="{26DF8F9A-21DA-4E05-96AD-9AAABCE07536}" presName="parentLeftMargin" presStyleLbl="node1" presStyleIdx="0" presStyleCnt="3"/>
      <dgm:spPr/>
      <dgm:t>
        <a:bodyPr/>
        <a:lstStyle/>
        <a:p>
          <a:endParaRPr lang="en-US"/>
        </a:p>
      </dgm:t>
    </dgm:pt>
    <dgm:pt modelId="{79B90ED6-32CF-4E0A-A48C-ED409FA27189}" type="pres">
      <dgm:prSet presAssocID="{26DF8F9A-21DA-4E05-96AD-9AAABCE07536}" presName="parentText" presStyleLbl="node1" presStyleIdx="1" presStyleCnt="3">
        <dgm:presLayoutVars>
          <dgm:chMax val="0"/>
          <dgm:bulletEnabled val="1"/>
        </dgm:presLayoutVars>
      </dgm:prSet>
      <dgm:spPr/>
      <dgm:t>
        <a:bodyPr/>
        <a:lstStyle/>
        <a:p>
          <a:endParaRPr lang="en-US"/>
        </a:p>
      </dgm:t>
    </dgm:pt>
    <dgm:pt modelId="{C0872C40-3F38-4306-ACC5-B179FF22F9B5}" type="pres">
      <dgm:prSet presAssocID="{26DF8F9A-21DA-4E05-96AD-9AAABCE07536}" presName="negativeSpace" presStyleCnt="0"/>
      <dgm:spPr/>
    </dgm:pt>
    <dgm:pt modelId="{1F482DFD-3461-41F1-891F-6A9851B3E6E7}" type="pres">
      <dgm:prSet presAssocID="{26DF8F9A-21DA-4E05-96AD-9AAABCE07536}" presName="childText" presStyleLbl="conFgAcc1" presStyleIdx="1" presStyleCnt="3">
        <dgm:presLayoutVars>
          <dgm:bulletEnabled val="1"/>
        </dgm:presLayoutVars>
      </dgm:prSet>
      <dgm:spPr/>
    </dgm:pt>
    <dgm:pt modelId="{F404A458-C605-43D9-9A54-85510BF54ED4}" type="pres">
      <dgm:prSet presAssocID="{D671C199-D07A-415F-B856-09D068F2BB6F}" presName="spaceBetweenRectangles" presStyleCnt="0"/>
      <dgm:spPr/>
    </dgm:pt>
    <dgm:pt modelId="{AD5675EE-A943-4940-A7F0-6CFBEE3789A4}" type="pres">
      <dgm:prSet presAssocID="{0C7228DA-72E0-4B62-9165-00167C77597F}" presName="parentLin" presStyleCnt="0"/>
      <dgm:spPr/>
    </dgm:pt>
    <dgm:pt modelId="{874E2161-FAD5-4521-9A9F-6CC94FDAB46E}" type="pres">
      <dgm:prSet presAssocID="{0C7228DA-72E0-4B62-9165-00167C77597F}" presName="parentLeftMargin" presStyleLbl="node1" presStyleIdx="1" presStyleCnt="3"/>
      <dgm:spPr/>
      <dgm:t>
        <a:bodyPr/>
        <a:lstStyle/>
        <a:p>
          <a:endParaRPr lang="en-US"/>
        </a:p>
      </dgm:t>
    </dgm:pt>
    <dgm:pt modelId="{39AEC90F-E357-4418-9852-025E05DC392D}" type="pres">
      <dgm:prSet presAssocID="{0C7228DA-72E0-4B62-9165-00167C77597F}" presName="parentText" presStyleLbl="node1" presStyleIdx="2" presStyleCnt="3">
        <dgm:presLayoutVars>
          <dgm:chMax val="0"/>
          <dgm:bulletEnabled val="1"/>
        </dgm:presLayoutVars>
      </dgm:prSet>
      <dgm:spPr/>
      <dgm:t>
        <a:bodyPr/>
        <a:lstStyle/>
        <a:p>
          <a:endParaRPr lang="en-US"/>
        </a:p>
      </dgm:t>
    </dgm:pt>
    <dgm:pt modelId="{17C48BE7-11CB-404C-BE2E-94233982AC93}" type="pres">
      <dgm:prSet presAssocID="{0C7228DA-72E0-4B62-9165-00167C77597F}" presName="negativeSpace" presStyleCnt="0"/>
      <dgm:spPr/>
    </dgm:pt>
    <dgm:pt modelId="{003FF855-67E1-400B-8072-26076D52E61B}" type="pres">
      <dgm:prSet presAssocID="{0C7228DA-72E0-4B62-9165-00167C77597F}" presName="childText" presStyleLbl="conFgAcc1" presStyleIdx="2" presStyleCnt="3">
        <dgm:presLayoutVars>
          <dgm:bulletEnabled val="1"/>
        </dgm:presLayoutVars>
      </dgm:prSet>
      <dgm:spPr/>
    </dgm:pt>
  </dgm:ptLst>
  <dgm:cxnLst>
    <dgm:cxn modelId="{EA055EE7-6AA9-473E-8F94-73FF68B7CF2F}" type="presOf" srcId="{115415C4-E1C7-4172-8F02-1A2339615EF4}" destId="{9E1B2BE1-FAA5-42DC-A956-40ABAB006AE5}" srcOrd="1" destOrd="0" presId="urn:microsoft.com/office/officeart/2005/8/layout/list1"/>
    <dgm:cxn modelId="{B8790C0B-B8F1-4A67-A70D-4BD248A1A9FE}" srcId="{251CC009-B7EF-4001-8712-4A79460A7218}" destId="{26DF8F9A-21DA-4E05-96AD-9AAABCE07536}" srcOrd="1" destOrd="0" parTransId="{83530DDF-25A7-4DDC-84F8-8686489F2C69}" sibTransId="{D671C199-D07A-415F-B856-09D068F2BB6F}"/>
    <dgm:cxn modelId="{4036FD72-9A59-463E-9A0D-D2A44CB1C5A3}" type="presOf" srcId="{251CC009-B7EF-4001-8712-4A79460A7218}" destId="{0893550A-C1C8-40E3-B7AA-1E99DAC305D1}" srcOrd="0" destOrd="0" presId="urn:microsoft.com/office/officeart/2005/8/layout/list1"/>
    <dgm:cxn modelId="{73109B95-2880-4123-B139-AB4EEDD8AEF8}" type="presOf" srcId="{26DF8F9A-21DA-4E05-96AD-9AAABCE07536}" destId="{79B90ED6-32CF-4E0A-A48C-ED409FA27189}" srcOrd="1" destOrd="0" presId="urn:microsoft.com/office/officeart/2005/8/layout/list1"/>
    <dgm:cxn modelId="{8A256199-B6DC-407D-AFA7-607AC0536837}" srcId="{251CC009-B7EF-4001-8712-4A79460A7218}" destId="{0C7228DA-72E0-4B62-9165-00167C77597F}" srcOrd="2" destOrd="0" parTransId="{465C5593-847A-4AC1-BC49-6E1649B6F6A8}" sibTransId="{AF0A2E40-41AB-4C24-BA92-15E6EA1FD1EB}"/>
    <dgm:cxn modelId="{4FC9E851-EFFD-4A0C-9D80-E87BE7D97D5F}" type="presOf" srcId="{0C7228DA-72E0-4B62-9165-00167C77597F}" destId="{39AEC90F-E357-4418-9852-025E05DC392D}" srcOrd="1" destOrd="0" presId="urn:microsoft.com/office/officeart/2005/8/layout/list1"/>
    <dgm:cxn modelId="{C5C13BC0-9A5E-4AC1-8FEE-80CF8BB9A9DD}" srcId="{251CC009-B7EF-4001-8712-4A79460A7218}" destId="{115415C4-E1C7-4172-8F02-1A2339615EF4}" srcOrd="0" destOrd="0" parTransId="{06BF786E-F249-4DB4-8648-6822453A3F09}" sibTransId="{B56AF730-B826-4A24-8425-B2A2E25DECA2}"/>
    <dgm:cxn modelId="{8B7E565B-7F14-4171-BB9E-E608ACB60DC7}" type="presOf" srcId="{26DF8F9A-21DA-4E05-96AD-9AAABCE07536}" destId="{3EE87D33-7215-4BC3-B6D4-DAAA1C970E84}" srcOrd="0" destOrd="0" presId="urn:microsoft.com/office/officeart/2005/8/layout/list1"/>
    <dgm:cxn modelId="{2A97E418-A26A-4E99-A2CA-AA94D96FF724}" type="presOf" srcId="{0C7228DA-72E0-4B62-9165-00167C77597F}" destId="{874E2161-FAD5-4521-9A9F-6CC94FDAB46E}" srcOrd="0" destOrd="0" presId="urn:microsoft.com/office/officeart/2005/8/layout/list1"/>
    <dgm:cxn modelId="{CBF42C22-CE28-40B3-95A0-CB31ABD5E347}" type="presOf" srcId="{115415C4-E1C7-4172-8F02-1A2339615EF4}" destId="{E2ABBDCB-AB75-4CB8-8574-2C8023B25B88}" srcOrd="0" destOrd="0" presId="urn:microsoft.com/office/officeart/2005/8/layout/list1"/>
    <dgm:cxn modelId="{D5B2344B-5DB6-40F6-B9CB-018AD0FFE09E}" type="presParOf" srcId="{0893550A-C1C8-40E3-B7AA-1E99DAC305D1}" destId="{A5A2AA45-8AA4-40C6-851F-846A53DBCACC}" srcOrd="0" destOrd="0" presId="urn:microsoft.com/office/officeart/2005/8/layout/list1"/>
    <dgm:cxn modelId="{912873DD-FA97-453C-BF09-A382FBF1C49B}" type="presParOf" srcId="{A5A2AA45-8AA4-40C6-851F-846A53DBCACC}" destId="{E2ABBDCB-AB75-4CB8-8574-2C8023B25B88}" srcOrd="0" destOrd="0" presId="urn:microsoft.com/office/officeart/2005/8/layout/list1"/>
    <dgm:cxn modelId="{BD8B9B62-E101-44CD-8537-FE0547B8443D}" type="presParOf" srcId="{A5A2AA45-8AA4-40C6-851F-846A53DBCACC}" destId="{9E1B2BE1-FAA5-42DC-A956-40ABAB006AE5}" srcOrd="1" destOrd="0" presId="urn:microsoft.com/office/officeart/2005/8/layout/list1"/>
    <dgm:cxn modelId="{D3A839A9-BE53-476C-A664-CC2716A2A777}" type="presParOf" srcId="{0893550A-C1C8-40E3-B7AA-1E99DAC305D1}" destId="{B4C5768E-72B7-424E-B189-8AF2ED8813E2}" srcOrd="1" destOrd="0" presId="urn:microsoft.com/office/officeart/2005/8/layout/list1"/>
    <dgm:cxn modelId="{B79D01A4-5A2C-4422-97E8-FE3F9A765565}" type="presParOf" srcId="{0893550A-C1C8-40E3-B7AA-1E99DAC305D1}" destId="{D3B006BD-C10F-4B40-B1A1-E162964D8DF2}" srcOrd="2" destOrd="0" presId="urn:microsoft.com/office/officeart/2005/8/layout/list1"/>
    <dgm:cxn modelId="{6BA15B3D-2C3B-46A1-A73B-9BBD4193849B}" type="presParOf" srcId="{0893550A-C1C8-40E3-B7AA-1E99DAC305D1}" destId="{6FBD51D2-F383-4EE0-BDEF-ECAF6E7B8AC8}" srcOrd="3" destOrd="0" presId="urn:microsoft.com/office/officeart/2005/8/layout/list1"/>
    <dgm:cxn modelId="{FCB81013-5344-45DD-9A48-1BBE28BBC75F}" type="presParOf" srcId="{0893550A-C1C8-40E3-B7AA-1E99DAC305D1}" destId="{729C497B-69A0-4536-9C73-618B7E1E481A}" srcOrd="4" destOrd="0" presId="urn:microsoft.com/office/officeart/2005/8/layout/list1"/>
    <dgm:cxn modelId="{FB45465D-2F09-4CD8-94C7-FD9C21DD7AF9}" type="presParOf" srcId="{729C497B-69A0-4536-9C73-618B7E1E481A}" destId="{3EE87D33-7215-4BC3-B6D4-DAAA1C970E84}" srcOrd="0" destOrd="0" presId="urn:microsoft.com/office/officeart/2005/8/layout/list1"/>
    <dgm:cxn modelId="{7B70D809-65A3-4668-9B8F-C948F27146DB}" type="presParOf" srcId="{729C497B-69A0-4536-9C73-618B7E1E481A}" destId="{79B90ED6-32CF-4E0A-A48C-ED409FA27189}" srcOrd="1" destOrd="0" presId="urn:microsoft.com/office/officeart/2005/8/layout/list1"/>
    <dgm:cxn modelId="{123CB160-BA7A-4FAB-B035-F618F03574DC}" type="presParOf" srcId="{0893550A-C1C8-40E3-B7AA-1E99DAC305D1}" destId="{C0872C40-3F38-4306-ACC5-B179FF22F9B5}" srcOrd="5" destOrd="0" presId="urn:microsoft.com/office/officeart/2005/8/layout/list1"/>
    <dgm:cxn modelId="{651C951D-CCCF-4B76-9EBE-48AB2EEF01AE}" type="presParOf" srcId="{0893550A-C1C8-40E3-B7AA-1E99DAC305D1}" destId="{1F482DFD-3461-41F1-891F-6A9851B3E6E7}" srcOrd="6" destOrd="0" presId="urn:microsoft.com/office/officeart/2005/8/layout/list1"/>
    <dgm:cxn modelId="{7B10DC3C-DBB4-4F7F-999B-9CE36EF197D3}" type="presParOf" srcId="{0893550A-C1C8-40E3-B7AA-1E99DAC305D1}" destId="{F404A458-C605-43D9-9A54-85510BF54ED4}" srcOrd="7" destOrd="0" presId="urn:microsoft.com/office/officeart/2005/8/layout/list1"/>
    <dgm:cxn modelId="{D730922D-FBF9-4EFC-9A35-AAF6F01B1E54}" type="presParOf" srcId="{0893550A-C1C8-40E3-B7AA-1E99DAC305D1}" destId="{AD5675EE-A943-4940-A7F0-6CFBEE3789A4}" srcOrd="8" destOrd="0" presId="urn:microsoft.com/office/officeart/2005/8/layout/list1"/>
    <dgm:cxn modelId="{30DB06BC-6D2A-4A92-9C2C-D708B92A63D3}" type="presParOf" srcId="{AD5675EE-A943-4940-A7F0-6CFBEE3789A4}" destId="{874E2161-FAD5-4521-9A9F-6CC94FDAB46E}" srcOrd="0" destOrd="0" presId="urn:microsoft.com/office/officeart/2005/8/layout/list1"/>
    <dgm:cxn modelId="{4B272C38-40EE-4389-BFCF-0B82ED1DBCC8}" type="presParOf" srcId="{AD5675EE-A943-4940-A7F0-6CFBEE3789A4}" destId="{39AEC90F-E357-4418-9852-025E05DC392D}" srcOrd="1" destOrd="0" presId="urn:microsoft.com/office/officeart/2005/8/layout/list1"/>
    <dgm:cxn modelId="{5FD193A8-950A-4189-BFD2-0023786D1F99}" type="presParOf" srcId="{0893550A-C1C8-40E3-B7AA-1E99DAC305D1}" destId="{17C48BE7-11CB-404C-BE2E-94233982AC93}" srcOrd="9" destOrd="0" presId="urn:microsoft.com/office/officeart/2005/8/layout/list1"/>
    <dgm:cxn modelId="{74894677-7648-40EB-AE80-66CBBB279810}" type="presParOf" srcId="{0893550A-C1C8-40E3-B7AA-1E99DAC305D1}" destId="{003FF855-67E1-400B-8072-26076D52E61B}"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812B46DE-CCF0-4766-87E0-272EE48B25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763ADF9-82FE-47BA-A89E-16E94FC8A8B8}">
      <dgm:prSet phldrT="[Text]" custT="1"/>
      <dgm:spPr/>
      <dgm:t>
        <a:bodyPr/>
        <a:lstStyle/>
        <a:p>
          <a:r>
            <a:rPr lang="en-US" sz="2800" dirty="0" smtClean="0"/>
            <a:t>Regular habits of evacuation</a:t>
          </a:r>
          <a:endParaRPr lang="en-US" sz="2800" dirty="0"/>
        </a:p>
      </dgm:t>
    </dgm:pt>
    <dgm:pt modelId="{56DCEB14-0D3F-445A-86D5-D108FFFCD015}" type="parTrans" cxnId="{8751F5F5-57C1-4314-B901-657C370D4EDC}">
      <dgm:prSet/>
      <dgm:spPr/>
      <dgm:t>
        <a:bodyPr/>
        <a:lstStyle/>
        <a:p>
          <a:endParaRPr lang="en-US"/>
        </a:p>
      </dgm:t>
    </dgm:pt>
    <dgm:pt modelId="{58571B31-4485-42CD-95FA-25D530014594}" type="sibTrans" cxnId="{8751F5F5-57C1-4314-B901-657C370D4EDC}">
      <dgm:prSet/>
      <dgm:spPr/>
      <dgm:t>
        <a:bodyPr/>
        <a:lstStyle/>
        <a:p>
          <a:endParaRPr lang="en-US"/>
        </a:p>
      </dgm:t>
    </dgm:pt>
    <dgm:pt modelId="{12690F8A-5BA5-4F6F-A342-1C1AFB0A0B6B}">
      <dgm:prSet phldrT="[Text]" custT="1"/>
      <dgm:spPr/>
      <dgm:t>
        <a:bodyPr/>
        <a:lstStyle/>
        <a:p>
          <a:r>
            <a:rPr lang="en-US" sz="2800" dirty="0" smtClean="0"/>
            <a:t>Follow a regular meal pattern </a:t>
          </a:r>
          <a:endParaRPr lang="en-US" sz="2800" dirty="0"/>
        </a:p>
      </dgm:t>
    </dgm:pt>
    <dgm:pt modelId="{4E477A8D-6E03-4B3E-A456-9C0A1E759D14}" type="parTrans" cxnId="{53E865F7-9829-4849-AC5B-36A2DB018DA9}">
      <dgm:prSet/>
      <dgm:spPr/>
      <dgm:t>
        <a:bodyPr/>
        <a:lstStyle/>
        <a:p>
          <a:endParaRPr lang="en-US"/>
        </a:p>
      </dgm:t>
    </dgm:pt>
    <dgm:pt modelId="{8D1F60BC-0653-4870-8891-A39D898CAA0B}" type="sibTrans" cxnId="{53E865F7-9829-4849-AC5B-36A2DB018DA9}">
      <dgm:prSet/>
      <dgm:spPr/>
      <dgm:t>
        <a:bodyPr/>
        <a:lstStyle/>
        <a:p>
          <a:endParaRPr lang="en-US"/>
        </a:p>
      </dgm:t>
    </dgm:pt>
    <dgm:pt modelId="{8175A2B9-6EE4-4C7B-8F91-29CF53A81143}">
      <dgm:prSet phldrT="[Text]" custT="1"/>
      <dgm:spPr/>
      <dgm:t>
        <a:bodyPr/>
        <a:lstStyle/>
        <a:p>
          <a:r>
            <a:rPr lang="en-US" sz="2800" dirty="0" smtClean="0"/>
            <a:t>Consume a high fiber diet</a:t>
          </a:r>
          <a:endParaRPr lang="en-US" sz="2800" dirty="0"/>
        </a:p>
      </dgm:t>
    </dgm:pt>
    <dgm:pt modelId="{9FB339AC-4F93-4E4E-A9E2-6812CC4E0629}" type="parTrans" cxnId="{07B7C93B-C988-4507-9E93-1A74C1DAB44C}">
      <dgm:prSet/>
      <dgm:spPr/>
      <dgm:t>
        <a:bodyPr/>
        <a:lstStyle/>
        <a:p>
          <a:endParaRPr lang="en-US"/>
        </a:p>
      </dgm:t>
    </dgm:pt>
    <dgm:pt modelId="{BC1295DE-6963-4B4A-9F7F-CC2C6E7A1844}" type="sibTrans" cxnId="{07B7C93B-C988-4507-9E93-1A74C1DAB44C}">
      <dgm:prSet/>
      <dgm:spPr/>
      <dgm:t>
        <a:bodyPr/>
        <a:lstStyle/>
        <a:p>
          <a:endParaRPr lang="en-US"/>
        </a:p>
      </dgm:t>
    </dgm:pt>
    <dgm:pt modelId="{54B76D17-F2D5-4C8F-BF66-597D14CE634F}">
      <dgm:prSet phldrT="[Text]" custT="1"/>
      <dgm:spPr/>
      <dgm:t>
        <a:bodyPr/>
        <a:lstStyle/>
        <a:p>
          <a:r>
            <a:rPr lang="en-US" sz="2800" dirty="0" smtClean="0"/>
            <a:t>Ensure an adequate intake of fluids</a:t>
          </a:r>
          <a:endParaRPr lang="en-US" sz="2800" dirty="0"/>
        </a:p>
      </dgm:t>
    </dgm:pt>
    <dgm:pt modelId="{15A4FE34-9BA5-4688-8519-4E7628808FDF}" type="parTrans" cxnId="{126D3D21-76FD-45A0-B7F4-CD008B31A3C4}">
      <dgm:prSet/>
      <dgm:spPr/>
      <dgm:t>
        <a:bodyPr/>
        <a:lstStyle/>
        <a:p>
          <a:endParaRPr lang="en-US"/>
        </a:p>
      </dgm:t>
    </dgm:pt>
    <dgm:pt modelId="{AB1478F9-CC38-4EFA-BD5D-981A99304ED4}" type="sibTrans" cxnId="{126D3D21-76FD-45A0-B7F4-CD008B31A3C4}">
      <dgm:prSet/>
      <dgm:spPr/>
      <dgm:t>
        <a:bodyPr/>
        <a:lstStyle/>
        <a:p>
          <a:endParaRPr lang="en-US"/>
        </a:p>
      </dgm:t>
    </dgm:pt>
    <dgm:pt modelId="{71539E64-8025-49DE-9D02-374B830AAF3B}">
      <dgm:prSet phldrT="[Text]" custT="1"/>
      <dgm:spPr/>
      <dgm:t>
        <a:bodyPr/>
        <a:lstStyle/>
        <a:p>
          <a:r>
            <a:rPr lang="en-US" sz="2800" dirty="0" err="1" smtClean="0"/>
            <a:t>Encrease</a:t>
          </a:r>
          <a:r>
            <a:rPr lang="en-US" sz="2800" dirty="0" smtClean="0"/>
            <a:t> exercise and activity</a:t>
          </a:r>
          <a:endParaRPr lang="en-US" sz="2800" dirty="0"/>
        </a:p>
      </dgm:t>
    </dgm:pt>
    <dgm:pt modelId="{BFD2B02E-A38E-4689-AD93-F32E95585068}" type="parTrans" cxnId="{AD0EBB3A-3E8D-4BD4-9F69-B6A102E6CD12}">
      <dgm:prSet/>
      <dgm:spPr/>
      <dgm:t>
        <a:bodyPr/>
        <a:lstStyle/>
        <a:p>
          <a:endParaRPr lang="en-US"/>
        </a:p>
      </dgm:t>
    </dgm:pt>
    <dgm:pt modelId="{A70ECC19-4EEA-401F-8439-92B6CE1BDF81}" type="sibTrans" cxnId="{AD0EBB3A-3E8D-4BD4-9F69-B6A102E6CD12}">
      <dgm:prSet/>
      <dgm:spPr/>
      <dgm:t>
        <a:bodyPr/>
        <a:lstStyle/>
        <a:p>
          <a:endParaRPr lang="en-US"/>
        </a:p>
      </dgm:t>
    </dgm:pt>
    <dgm:pt modelId="{BB59025C-D52D-4281-A26E-133650653EDF}" type="pres">
      <dgm:prSet presAssocID="{812B46DE-CCF0-4766-87E0-272EE48B254D}" presName="diagram" presStyleCnt="0">
        <dgm:presLayoutVars>
          <dgm:dir/>
          <dgm:resizeHandles val="exact"/>
        </dgm:presLayoutVars>
      </dgm:prSet>
      <dgm:spPr/>
      <dgm:t>
        <a:bodyPr/>
        <a:lstStyle/>
        <a:p>
          <a:endParaRPr lang="en-US"/>
        </a:p>
      </dgm:t>
    </dgm:pt>
    <dgm:pt modelId="{D67E5B68-AC6E-4AE7-9BD8-CE32DE90D702}" type="pres">
      <dgm:prSet presAssocID="{E763ADF9-82FE-47BA-A89E-16E94FC8A8B8}" presName="node" presStyleLbl="node1" presStyleIdx="0" presStyleCnt="5">
        <dgm:presLayoutVars>
          <dgm:bulletEnabled val="1"/>
        </dgm:presLayoutVars>
      </dgm:prSet>
      <dgm:spPr/>
      <dgm:t>
        <a:bodyPr/>
        <a:lstStyle/>
        <a:p>
          <a:endParaRPr lang="en-US"/>
        </a:p>
      </dgm:t>
    </dgm:pt>
    <dgm:pt modelId="{D7F26131-B5AC-4FDE-B208-B9ACDA4FF319}" type="pres">
      <dgm:prSet presAssocID="{58571B31-4485-42CD-95FA-25D530014594}" presName="sibTrans" presStyleCnt="0"/>
      <dgm:spPr/>
    </dgm:pt>
    <dgm:pt modelId="{1CD8AEA7-1D03-4236-AF49-BE47194EBAD2}" type="pres">
      <dgm:prSet presAssocID="{12690F8A-5BA5-4F6F-A342-1C1AFB0A0B6B}" presName="node" presStyleLbl="node1" presStyleIdx="1" presStyleCnt="5">
        <dgm:presLayoutVars>
          <dgm:bulletEnabled val="1"/>
        </dgm:presLayoutVars>
      </dgm:prSet>
      <dgm:spPr/>
      <dgm:t>
        <a:bodyPr/>
        <a:lstStyle/>
        <a:p>
          <a:endParaRPr lang="en-US"/>
        </a:p>
      </dgm:t>
    </dgm:pt>
    <dgm:pt modelId="{0A1D0F43-1686-4E2D-831A-D44D62CD4801}" type="pres">
      <dgm:prSet presAssocID="{8D1F60BC-0653-4870-8891-A39D898CAA0B}" presName="sibTrans" presStyleCnt="0"/>
      <dgm:spPr/>
    </dgm:pt>
    <dgm:pt modelId="{8022965A-4E47-4B52-93DE-227AC8BD6E07}" type="pres">
      <dgm:prSet presAssocID="{8175A2B9-6EE4-4C7B-8F91-29CF53A81143}" presName="node" presStyleLbl="node1" presStyleIdx="2" presStyleCnt="5">
        <dgm:presLayoutVars>
          <dgm:bulletEnabled val="1"/>
        </dgm:presLayoutVars>
      </dgm:prSet>
      <dgm:spPr/>
      <dgm:t>
        <a:bodyPr/>
        <a:lstStyle/>
        <a:p>
          <a:endParaRPr lang="en-US"/>
        </a:p>
      </dgm:t>
    </dgm:pt>
    <dgm:pt modelId="{DB480458-21CC-457C-85AC-123D02444D98}" type="pres">
      <dgm:prSet presAssocID="{BC1295DE-6963-4B4A-9F7F-CC2C6E7A1844}" presName="sibTrans" presStyleCnt="0"/>
      <dgm:spPr/>
    </dgm:pt>
    <dgm:pt modelId="{83ADECCC-85BD-44AF-A444-F42304B320E4}" type="pres">
      <dgm:prSet presAssocID="{54B76D17-F2D5-4C8F-BF66-597D14CE634F}" presName="node" presStyleLbl="node1" presStyleIdx="3" presStyleCnt="5">
        <dgm:presLayoutVars>
          <dgm:bulletEnabled val="1"/>
        </dgm:presLayoutVars>
      </dgm:prSet>
      <dgm:spPr/>
      <dgm:t>
        <a:bodyPr/>
        <a:lstStyle/>
        <a:p>
          <a:endParaRPr lang="en-US"/>
        </a:p>
      </dgm:t>
    </dgm:pt>
    <dgm:pt modelId="{02A62D78-0336-4E44-B4AC-AAA70F22DA8A}" type="pres">
      <dgm:prSet presAssocID="{AB1478F9-CC38-4EFA-BD5D-981A99304ED4}" presName="sibTrans" presStyleCnt="0"/>
      <dgm:spPr/>
    </dgm:pt>
    <dgm:pt modelId="{8DEBF706-193A-4DC7-A970-7BC6887B8824}" type="pres">
      <dgm:prSet presAssocID="{71539E64-8025-49DE-9D02-374B830AAF3B}" presName="node" presStyleLbl="node1" presStyleIdx="4" presStyleCnt="5">
        <dgm:presLayoutVars>
          <dgm:bulletEnabled val="1"/>
        </dgm:presLayoutVars>
      </dgm:prSet>
      <dgm:spPr/>
      <dgm:t>
        <a:bodyPr/>
        <a:lstStyle/>
        <a:p>
          <a:endParaRPr lang="en-US"/>
        </a:p>
      </dgm:t>
    </dgm:pt>
  </dgm:ptLst>
  <dgm:cxnLst>
    <dgm:cxn modelId="{96710CEA-C12C-4443-A64E-220C0D478B04}" type="presOf" srcId="{E763ADF9-82FE-47BA-A89E-16E94FC8A8B8}" destId="{D67E5B68-AC6E-4AE7-9BD8-CE32DE90D702}" srcOrd="0" destOrd="0" presId="urn:microsoft.com/office/officeart/2005/8/layout/default"/>
    <dgm:cxn modelId="{529C6A2D-821A-4868-A827-5D5FB86DE387}" type="presOf" srcId="{812B46DE-CCF0-4766-87E0-272EE48B254D}" destId="{BB59025C-D52D-4281-A26E-133650653EDF}" srcOrd="0" destOrd="0" presId="urn:microsoft.com/office/officeart/2005/8/layout/default"/>
    <dgm:cxn modelId="{53E865F7-9829-4849-AC5B-36A2DB018DA9}" srcId="{812B46DE-CCF0-4766-87E0-272EE48B254D}" destId="{12690F8A-5BA5-4F6F-A342-1C1AFB0A0B6B}" srcOrd="1" destOrd="0" parTransId="{4E477A8D-6E03-4B3E-A456-9C0A1E759D14}" sibTransId="{8D1F60BC-0653-4870-8891-A39D898CAA0B}"/>
    <dgm:cxn modelId="{9014D5C4-E2EC-4CC5-B906-83BD0DCCE92A}" type="presOf" srcId="{12690F8A-5BA5-4F6F-A342-1C1AFB0A0B6B}" destId="{1CD8AEA7-1D03-4236-AF49-BE47194EBAD2}" srcOrd="0" destOrd="0" presId="urn:microsoft.com/office/officeart/2005/8/layout/default"/>
    <dgm:cxn modelId="{126D3D21-76FD-45A0-B7F4-CD008B31A3C4}" srcId="{812B46DE-CCF0-4766-87E0-272EE48B254D}" destId="{54B76D17-F2D5-4C8F-BF66-597D14CE634F}" srcOrd="3" destOrd="0" parTransId="{15A4FE34-9BA5-4688-8519-4E7628808FDF}" sibTransId="{AB1478F9-CC38-4EFA-BD5D-981A99304ED4}"/>
    <dgm:cxn modelId="{8A3ABE84-C1CC-491A-8F51-98A969A6FED4}" type="presOf" srcId="{71539E64-8025-49DE-9D02-374B830AAF3B}" destId="{8DEBF706-193A-4DC7-A970-7BC6887B8824}" srcOrd="0" destOrd="0" presId="urn:microsoft.com/office/officeart/2005/8/layout/default"/>
    <dgm:cxn modelId="{AD0EBB3A-3E8D-4BD4-9F69-B6A102E6CD12}" srcId="{812B46DE-CCF0-4766-87E0-272EE48B254D}" destId="{71539E64-8025-49DE-9D02-374B830AAF3B}" srcOrd="4" destOrd="0" parTransId="{BFD2B02E-A38E-4689-AD93-F32E95585068}" sibTransId="{A70ECC19-4EEA-401F-8439-92B6CE1BDF81}"/>
    <dgm:cxn modelId="{8D50DA4B-5F2F-4F1C-A67A-A5E552BAA349}" type="presOf" srcId="{8175A2B9-6EE4-4C7B-8F91-29CF53A81143}" destId="{8022965A-4E47-4B52-93DE-227AC8BD6E07}" srcOrd="0" destOrd="0" presId="urn:microsoft.com/office/officeart/2005/8/layout/default"/>
    <dgm:cxn modelId="{07B7C93B-C988-4507-9E93-1A74C1DAB44C}" srcId="{812B46DE-CCF0-4766-87E0-272EE48B254D}" destId="{8175A2B9-6EE4-4C7B-8F91-29CF53A81143}" srcOrd="2" destOrd="0" parTransId="{9FB339AC-4F93-4E4E-A9E2-6812CC4E0629}" sibTransId="{BC1295DE-6963-4B4A-9F7F-CC2C6E7A1844}"/>
    <dgm:cxn modelId="{8751F5F5-57C1-4314-B901-657C370D4EDC}" srcId="{812B46DE-CCF0-4766-87E0-272EE48B254D}" destId="{E763ADF9-82FE-47BA-A89E-16E94FC8A8B8}" srcOrd="0" destOrd="0" parTransId="{56DCEB14-0D3F-445A-86D5-D108FFFCD015}" sibTransId="{58571B31-4485-42CD-95FA-25D530014594}"/>
    <dgm:cxn modelId="{2CAF6273-1612-43EB-BB00-E70C62A4B9DA}" type="presOf" srcId="{54B76D17-F2D5-4C8F-BF66-597D14CE634F}" destId="{83ADECCC-85BD-44AF-A444-F42304B320E4}" srcOrd="0" destOrd="0" presId="urn:microsoft.com/office/officeart/2005/8/layout/default"/>
    <dgm:cxn modelId="{BA5F5055-97C7-41A2-AD3B-D10219015B7F}" type="presParOf" srcId="{BB59025C-D52D-4281-A26E-133650653EDF}" destId="{D67E5B68-AC6E-4AE7-9BD8-CE32DE90D702}" srcOrd="0" destOrd="0" presId="urn:microsoft.com/office/officeart/2005/8/layout/default"/>
    <dgm:cxn modelId="{0803707C-AB25-41A5-A6B5-A9E5A5A1AFCB}" type="presParOf" srcId="{BB59025C-D52D-4281-A26E-133650653EDF}" destId="{D7F26131-B5AC-4FDE-B208-B9ACDA4FF319}" srcOrd="1" destOrd="0" presId="urn:microsoft.com/office/officeart/2005/8/layout/default"/>
    <dgm:cxn modelId="{9BF87434-699F-4E17-AD2F-F5E50AEB6DB8}" type="presParOf" srcId="{BB59025C-D52D-4281-A26E-133650653EDF}" destId="{1CD8AEA7-1D03-4236-AF49-BE47194EBAD2}" srcOrd="2" destOrd="0" presId="urn:microsoft.com/office/officeart/2005/8/layout/default"/>
    <dgm:cxn modelId="{5F204093-BC25-4584-895C-B21131620B1E}" type="presParOf" srcId="{BB59025C-D52D-4281-A26E-133650653EDF}" destId="{0A1D0F43-1686-4E2D-831A-D44D62CD4801}" srcOrd="3" destOrd="0" presId="urn:microsoft.com/office/officeart/2005/8/layout/default"/>
    <dgm:cxn modelId="{5031256F-C6DF-4A62-9B22-21A2F1689025}" type="presParOf" srcId="{BB59025C-D52D-4281-A26E-133650653EDF}" destId="{8022965A-4E47-4B52-93DE-227AC8BD6E07}" srcOrd="4" destOrd="0" presId="urn:microsoft.com/office/officeart/2005/8/layout/default"/>
    <dgm:cxn modelId="{2848D242-F726-4B0D-917A-C86014CCB034}" type="presParOf" srcId="{BB59025C-D52D-4281-A26E-133650653EDF}" destId="{DB480458-21CC-457C-85AC-123D02444D98}" srcOrd="5" destOrd="0" presId="urn:microsoft.com/office/officeart/2005/8/layout/default"/>
    <dgm:cxn modelId="{4BEF553E-BA8E-4D6B-8671-6A2FE94AECF4}" type="presParOf" srcId="{BB59025C-D52D-4281-A26E-133650653EDF}" destId="{83ADECCC-85BD-44AF-A444-F42304B320E4}" srcOrd="6" destOrd="0" presId="urn:microsoft.com/office/officeart/2005/8/layout/default"/>
    <dgm:cxn modelId="{84E7FAD2-8747-4ED1-A5FC-483575D74EB6}" type="presParOf" srcId="{BB59025C-D52D-4281-A26E-133650653EDF}" destId="{02A62D78-0336-4E44-B4AC-AAA70F22DA8A}" srcOrd="7" destOrd="0" presId="urn:microsoft.com/office/officeart/2005/8/layout/default"/>
    <dgm:cxn modelId="{85895BDD-B002-4FDF-980B-DB72F1C1E8EE}" type="presParOf" srcId="{BB59025C-D52D-4281-A26E-133650653EDF}" destId="{8DEBF706-193A-4DC7-A970-7BC6887B8824}" srcOrd="8"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A9D93A29-55D5-473E-BADE-6ACBC342663C}"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D3E116C1-86A4-482F-B97F-45A60F33C5B5}">
      <dgm:prSet phldrT="[Text]"/>
      <dgm:spPr/>
      <dgm:t>
        <a:bodyPr/>
        <a:lstStyle/>
        <a:p>
          <a:r>
            <a:rPr lang="en-US" dirty="0" smtClean="0"/>
            <a:t>SELECTIVE</a:t>
          </a:r>
          <a:endParaRPr lang="en-US" dirty="0"/>
        </a:p>
      </dgm:t>
    </dgm:pt>
    <dgm:pt modelId="{03418962-6FF4-4AF4-AF2A-FA753C8C0FE1}" type="parTrans" cxnId="{A45005A1-5850-45A2-9ECA-0A97206BBC3F}">
      <dgm:prSet/>
      <dgm:spPr/>
      <dgm:t>
        <a:bodyPr/>
        <a:lstStyle/>
        <a:p>
          <a:endParaRPr lang="en-US"/>
        </a:p>
      </dgm:t>
    </dgm:pt>
    <dgm:pt modelId="{28757D19-280F-4EA1-93A1-A13E8C06E59F}" type="sibTrans" cxnId="{A45005A1-5850-45A2-9ECA-0A97206BBC3F}">
      <dgm:prSet/>
      <dgm:spPr/>
      <dgm:t>
        <a:bodyPr/>
        <a:lstStyle/>
        <a:p>
          <a:endParaRPr lang="en-US"/>
        </a:p>
      </dgm:t>
    </dgm:pt>
    <dgm:pt modelId="{FFBFFD8F-0301-4F6C-A796-DFF3D1800105}">
      <dgm:prSet phldrT="[Text]"/>
      <dgm:spPr/>
      <dgm:t>
        <a:bodyPr/>
        <a:lstStyle/>
        <a:p>
          <a:r>
            <a:rPr lang="en-US" dirty="0" smtClean="0"/>
            <a:t>As seen in lactose malabsorption</a:t>
          </a:r>
          <a:endParaRPr lang="en-US" dirty="0"/>
        </a:p>
      </dgm:t>
    </dgm:pt>
    <dgm:pt modelId="{7042D37E-40DF-4BC8-B599-E9AC1791BCAF}" type="parTrans" cxnId="{6AEEC906-6F16-426E-BCAD-1E24AB22004B}">
      <dgm:prSet/>
      <dgm:spPr/>
      <dgm:t>
        <a:bodyPr/>
        <a:lstStyle/>
        <a:p>
          <a:endParaRPr lang="en-US"/>
        </a:p>
      </dgm:t>
    </dgm:pt>
    <dgm:pt modelId="{AB5C90DB-9E68-4366-AA03-218B7EAACCF0}" type="sibTrans" cxnId="{6AEEC906-6F16-426E-BCAD-1E24AB22004B}">
      <dgm:prSet/>
      <dgm:spPr/>
      <dgm:t>
        <a:bodyPr/>
        <a:lstStyle/>
        <a:p>
          <a:endParaRPr lang="en-US"/>
        </a:p>
      </dgm:t>
    </dgm:pt>
    <dgm:pt modelId="{073E2CA3-A8F8-4ADB-8B38-3782ADEFF3E0}">
      <dgm:prSet phldrT="[Text]"/>
      <dgm:spPr/>
      <dgm:t>
        <a:bodyPr/>
        <a:lstStyle/>
        <a:p>
          <a:endParaRPr lang="en-US" dirty="0"/>
        </a:p>
      </dgm:t>
    </dgm:pt>
    <dgm:pt modelId="{BBFA96C3-4FA0-4FAF-B98C-BDBF37DE4B68}" type="parTrans" cxnId="{5340774D-A315-4970-9AAD-876BBAA4DD2C}">
      <dgm:prSet/>
      <dgm:spPr/>
      <dgm:t>
        <a:bodyPr/>
        <a:lstStyle/>
        <a:p>
          <a:endParaRPr lang="en-US"/>
        </a:p>
      </dgm:t>
    </dgm:pt>
    <dgm:pt modelId="{39AC5581-51B5-408E-8896-2844FFB5099F}" type="sibTrans" cxnId="{5340774D-A315-4970-9AAD-876BBAA4DD2C}">
      <dgm:prSet/>
      <dgm:spPr/>
      <dgm:t>
        <a:bodyPr/>
        <a:lstStyle/>
        <a:p>
          <a:endParaRPr lang="en-US"/>
        </a:p>
      </dgm:t>
    </dgm:pt>
    <dgm:pt modelId="{729271A4-7E17-4246-BA0D-4F9ACED5DCC8}">
      <dgm:prSet phldrT="[Text]"/>
      <dgm:spPr/>
      <dgm:t>
        <a:bodyPr/>
        <a:lstStyle/>
        <a:p>
          <a:r>
            <a:rPr lang="en-US" dirty="0" smtClean="0"/>
            <a:t>PARTIAL</a:t>
          </a:r>
          <a:endParaRPr lang="en-US" dirty="0"/>
        </a:p>
      </dgm:t>
    </dgm:pt>
    <dgm:pt modelId="{B40E7FF3-E73F-49B4-90C9-617240AF034D}" type="parTrans" cxnId="{86FAEAF7-B3D4-485C-8FF6-B9B1D670FE3B}">
      <dgm:prSet/>
      <dgm:spPr/>
      <dgm:t>
        <a:bodyPr/>
        <a:lstStyle/>
        <a:p>
          <a:endParaRPr lang="en-US"/>
        </a:p>
      </dgm:t>
    </dgm:pt>
    <dgm:pt modelId="{54083137-005B-42B0-AA80-ED7BBA440DCA}" type="sibTrans" cxnId="{86FAEAF7-B3D4-485C-8FF6-B9B1D670FE3B}">
      <dgm:prSet/>
      <dgm:spPr/>
      <dgm:t>
        <a:bodyPr/>
        <a:lstStyle/>
        <a:p>
          <a:endParaRPr lang="en-US"/>
        </a:p>
      </dgm:t>
    </dgm:pt>
    <dgm:pt modelId="{BF15B354-9A9C-4209-A7E0-F7633CDBCCD5}">
      <dgm:prSet/>
      <dgm:spPr/>
      <dgm:t>
        <a:bodyPr/>
        <a:lstStyle/>
        <a:p>
          <a:r>
            <a:rPr lang="en-US" dirty="0" smtClean="0"/>
            <a:t>As observed in a-Beta-</a:t>
          </a:r>
          <a:r>
            <a:rPr lang="en-US" dirty="0" err="1" smtClean="0"/>
            <a:t>lipoproteinaemia</a:t>
          </a:r>
          <a:r>
            <a:rPr lang="en-US" dirty="0" smtClean="0"/>
            <a:t>, </a:t>
          </a:r>
          <a:endParaRPr lang="en-US" dirty="0"/>
        </a:p>
      </dgm:t>
    </dgm:pt>
    <dgm:pt modelId="{DE089C91-F731-4CC9-B19C-ABCDFC15DC98}" type="parTrans" cxnId="{D03C8E87-ABD7-45D0-9B3C-A578E87E819A}">
      <dgm:prSet/>
      <dgm:spPr/>
      <dgm:t>
        <a:bodyPr/>
        <a:lstStyle/>
        <a:p>
          <a:endParaRPr lang="en-US"/>
        </a:p>
      </dgm:t>
    </dgm:pt>
    <dgm:pt modelId="{E0888A07-335B-47BB-98C3-405C6C978F1E}" type="sibTrans" cxnId="{D03C8E87-ABD7-45D0-9B3C-A578E87E819A}">
      <dgm:prSet/>
      <dgm:spPr/>
      <dgm:t>
        <a:bodyPr/>
        <a:lstStyle/>
        <a:p>
          <a:endParaRPr lang="en-US"/>
        </a:p>
      </dgm:t>
    </dgm:pt>
    <dgm:pt modelId="{188F8952-B950-4875-847F-A3BE9115EA9F}">
      <dgm:prSet phldrT="[Text]"/>
      <dgm:spPr/>
      <dgm:t>
        <a:bodyPr/>
        <a:lstStyle/>
        <a:p>
          <a:r>
            <a:rPr lang="en-US" dirty="0" smtClean="0"/>
            <a:t>TOTAL</a:t>
          </a:r>
          <a:endParaRPr lang="en-US" dirty="0"/>
        </a:p>
      </dgm:t>
    </dgm:pt>
    <dgm:pt modelId="{F1996140-CBBD-4F1E-8025-E7FC7A3DCD7B}" type="sibTrans" cxnId="{D562AA0E-17E1-4D45-BBDE-59090EC578C8}">
      <dgm:prSet/>
      <dgm:spPr/>
      <dgm:t>
        <a:bodyPr/>
        <a:lstStyle/>
        <a:p>
          <a:endParaRPr lang="en-US"/>
        </a:p>
      </dgm:t>
    </dgm:pt>
    <dgm:pt modelId="{7EBD4C7B-C881-4609-98F8-80994A033CD5}" type="parTrans" cxnId="{D562AA0E-17E1-4D45-BBDE-59090EC578C8}">
      <dgm:prSet/>
      <dgm:spPr/>
      <dgm:t>
        <a:bodyPr/>
        <a:lstStyle/>
        <a:p>
          <a:endParaRPr lang="en-US"/>
        </a:p>
      </dgm:t>
    </dgm:pt>
    <dgm:pt modelId="{691E67F7-8C0E-4B97-911C-C86806841C85}">
      <dgm:prSet/>
      <dgm:spPr/>
      <dgm:t>
        <a:bodyPr/>
        <a:lstStyle/>
        <a:p>
          <a:r>
            <a:rPr lang="en-US" dirty="0" smtClean="0"/>
            <a:t>Celiac disease</a:t>
          </a:r>
          <a:endParaRPr lang="en-US" dirty="0"/>
        </a:p>
      </dgm:t>
    </dgm:pt>
    <dgm:pt modelId="{B232CC1E-2E3D-4DF7-A7D9-F29B1B3FC086}" type="parTrans" cxnId="{5CE1243E-9CEC-405F-BA9C-AE7315126739}">
      <dgm:prSet/>
      <dgm:spPr/>
      <dgm:t>
        <a:bodyPr/>
        <a:lstStyle/>
        <a:p>
          <a:endParaRPr lang="en-US"/>
        </a:p>
      </dgm:t>
    </dgm:pt>
    <dgm:pt modelId="{7142A09B-1E59-4F92-84A7-6599EDEE0873}" type="sibTrans" cxnId="{5CE1243E-9CEC-405F-BA9C-AE7315126739}">
      <dgm:prSet/>
      <dgm:spPr/>
      <dgm:t>
        <a:bodyPr/>
        <a:lstStyle/>
        <a:p>
          <a:endParaRPr lang="en-US"/>
        </a:p>
      </dgm:t>
    </dgm:pt>
    <dgm:pt modelId="{2FEC4F79-F1BB-4F71-9CE8-77CC43CDDDD7}" type="pres">
      <dgm:prSet presAssocID="{A9D93A29-55D5-473E-BADE-6ACBC342663C}" presName="Name0" presStyleCnt="0">
        <dgm:presLayoutVars>
          <dgm:dir/>
          <dgm:animLvl val="lvl"/>
          <dgm:resizeHandles val="exact"/>
        </dgm:presLayoutVars>
      </dgm:prSet>
      <dgm:spPr/>
      <dgm:t>
        <a:bodyPr/>
        <a:lstStyle/>
        <a:p>
          <a:endParaRPr lang="en-US"/>
        </a:p>
      </dgm:t>
    </dgm:pt>
    <dgm:pt modelId="{572825B2-3F06-4A56-9BEA-FF553EFF936B}" type="pres">
      <dgm:prSet presAssocID="{D3E116C1-86A4-482F-B97F-45A60F33C5B5}" presName="composite" presStyleCnt="0"/>
      <dgm:spPr/>
    </dgm:pt>
    <dgm:pt modelId="{E80A6FA5-7E7F-4890-A376-2443EFACBAE0}" type="pres">
      <dgm:prSet presAssocID="{D3E116C1-86A4-482F-B97F-45A60F33C5B5}" presName="parTx" presStyleLbl="alignNode1" presStyleIdx="0" presStyleCnt="3">
        <dgm:presLayoutVars>
          <dgm:chMax val="0"/>
          <dgm:chPref val="0"/>
          <dgm:bulletEnabled val="1"/>
        </dgm:presLayoutVars>
      </dgm:prSet>
      <dgm:spPr/>
      <dgm:t>
        <a:bodyPr/>
        <a:lstStyle/>
        <a:p>
          <a:endParaRPr lang="en-US"/>
        </a:p>
      </dgm:t>
    </dgm:pt>
    <dgm:pt modelId="{DB929743-4823-403C-AACA-7A7E87632ABC}" type="pres">
      <dgm:prSet presAssocID="{D3E116C1-86A4-482F-B97F-45A60F33C5B5}" presName="desTx" presStyleLbl="alignAccFollowNode1" presStyleIdx="0" presStyleCnt="3">
        <dgm:presLayoutVars>
          <dgm:bulletEnabled val="1"/>
        </dgm:presLayoutVars>
      </dgm:prSet>
      <dgm:spPr/>
      <dgm:t>
        <a:bodyPr/>
        <a:lstStyle/>
        <a:p>
          <a:endParaRPr lang="en-US"/>
        </a:p>
      </dgm:t>
    </dgm:pt>
    <dgm:pt modelId="{2DC958C7-A527-4A95-B24F-9E7E8CC4D5A2}" type="pres">
      <dgm:prSet presAssocID="{28757D19-280F-4EA1-93A1-A13E8C06E59F}" presName="space" presStyleCnt="0"/>
      <dgm:spPr/>
    </dgm:pt>
    <dgm:pt modelId="{DD1E1C24-038F-4AB4-B944-133FBDEA8C31}" type="pres">
      <dgm:prSet presAssocID="{729271A4-7E17-4246-BA0D-4F9ACED5DCC8}" presName="composite" presStyleCnt="0"/>
      <dgm:spPr/>
    </dgm:pt>
    <dgm:pt modelId="{1AB7C318-B8D6-4AE8-85BD-EBCDB3A0DA36}" type="pres">
      <dgm:prSet presAssocID="{729271A4-7E17-4246-BA0D-4F9ACED5DCC8}" presName="parTx" presStyleLbl="alignNode1" presStyleIdx="1" presStyleCnt="3">
        <dgm:presLayoutVars>
          <dgm:chMax val="0"/>
          <dgm:chPref val="0"/>
          <dgm:bulletEnabled val="1"/>
        </dgm:presLayoutVars>
      </dgm:prSet>
      <dgm:spPr/>
      <dgm:t>
        <a:bodyPr/>
        <a:lstStyle/>
        <a:p>
          <a:endParaRPr lang="en-US"/>
        </a:p>
      </dgm:t>
    </dgm:pt>
    <dgm:pt modelId="{49865F6C-BD9A-476A-9737-36F5FE0938E8}" type="pres">
      <dgm:prSet presAssocID="{729271A4-7E17-4246-BA0D-4F9ACED5DCC8}" presName="desTx" presStyleLbl="alignAccFollowNode1" presStyleIdx="1" presStyleCnt="3">
        <dgm:presLayoutVars>
          <dgm:bulletEnabled val="1"/>
        </dgm:presLayoutVars>
      </dgm:prSet>
      <dgm:spPr/>
      <dgm:t>
        <a:bodyPr/>
        <a:lstStyle/>
        <a:p>
          <a:endParaRPr lang="en-US"/>
        </a:p>
      </dgm:t>
    </dgm:pt>
    <dgm:pt modelId="{E56AF1AD-F7BB-4911-B1EA-F9BBF992F3F4}" type="pres">
      <dgm:prSet presAssocID="{54083137-005B-42B0-AA80-ED7BBA440DCA}" presName="space" presStyleCnt="0"/>
      <dgm:spPr/>
    </dgm:pt>
    <dgm:pt modelId="{F92AFC54-B3AB-4C13-89FB-8665E08ABBD2}" type="pres">
      <dgm:prSet presAssocID="{188F8952-B950-4875-847F-A3BE9115EA9F}" presName="composite" presStyleCnt="0"/>
      <dgm:spPr/>
    </dgm:pt>
    <dgm:pt modelId="{C4C84E08-1C7D-4423-A68D-395ADF5F0E11}" type="pres">
      <dgm:prSet presAssocID="{188F8952-B950-4875-847F-A3BE9115EA9F}" presName="parTx" presStyleLbl="alignNode1" presStyleIdx="2" presStyleCnt="3">
        <dgm:presLayoutVars>
          <dgm:chMax val="0"/>
          <dgm:chPref val="0"/>
          <dgm:bulletEnabled val="1"/>
        </dgm:presLayoutVars>
      </dgm:prSet>
      <dgm:spPr/>
      <dgm:t>
        <a:bodyPr/>
        <a:lstStyle/>
        <a:p>
          <a:endParaRPr lang="en-US"/>
        </a:p>
      </dgm:t>
    </dgm:pt>
    <dgm:pt modelId="{9F54F311-EF1A-4697-A9B6-0F2637A3B69B}" type="pres">
      <dgm:prSet presAssocID="{188F8952-B950-4875-847F-A3BE9115EA9F}" presName="desTx" presStyleLbl="alignAccFollowNode1" presStyleIdx="2" presStyleCnt="3">
        <dgm:presLayoutVars>
          <dgm:bulletEnabled val="1"/>
        </dgm:presLayoutVars>
      </dgm:prSet>
      <dgm:spPr/>
      <dgm:t>
        <a:bodyPr/>
        <a:lstStyle/>
        <a:p>
          <a:endParaRPr lang="en-US"/>
        </a:p>
      </dgm:t>
    </dgm:pt>
  </dgm:ptLst>
  <dgm:cxnLst>
    <dgm:cxn modelId="{D7479875-3542-49A5-89CD-CA499CDA96E1}" type="presOf" srcId="{073E2CA3-A8F8-4ADB-8B38-3782ADEFF3E0}" destId="{DB929743-4823-403C-AACA-7A7E87632ABC}" srcOrd="0" destOrd="1" presId="urn:microsoft.com/office/officeart/2005/8/layout/hList1"/>
    <dgm:cxn modelId="{6AEEC906-6F16-426E-BCAD-1E24AB22004B}" srcId="{D3E116C1-86A4-482F-B97F-45A60F33C5B5}" destId="{FFBFFD8F-0301-4F6C-A796-DFF3D1800105}" srcOrd="0" destOrd="0" parTransId="{7042D37E-40DF-4BC8-B599-E9AC1791BCAF}" sibTransId="{AB5C90DB-9E68-4366-AA03-218B7EAACCF0}"/>
    <dgm:cxn modelId="{9654C91B-2FE1-4588-9BBB-2BC434F8281A}" type="presOf" srcId="{729271A4-7E17-4246-BA0D-4F9ACED5DCC8}" destId="{1AB7C318-B8D6-4AE8-85BD-EBCDB3A0DA36}" srcOrd="0" destOrd="0" presId="urn:microsoft.com/office/officeart/2005/8/layout/hList1"/>
    <dgm:cxn modelId="{86FAEAF7-B3D4-485C-8FF6-B9B1D670FE3B}" srcId="{A9D93A29-55D5-473E-BADE-6ACBC342663C}" destId="{729271A4-7E17-4246-BA0D-4F9ACED5DCC8}" srcOrd="1" destOrd="0" parTransId="{B40E7FF3-E73F-49B4-90C9-617240AF034D}" sibTransId="{54083137-005B-42B0-AA80-ED7BBA440DCA}"/>
    <dgm:cxn modelId="{A45005A1-5850-45A2-9ECA-0A97206BBC3F}" srcId="{A9D93A29-55D5-473E-BADE-6ACBC342663C}" destId="{D3E116C1-86A4-482F-B97F-45A60F33C5B5}" srcOrd="0" destOrd="0" parTransId="{03418962-6FF4-4AF4-AF2A-FA753C8C0FE1}" sibTransId="{28757D19-280F-4EA1-93A1-A13E8C06E59F}"/>
    <dgm:cxn modelId="{5340774D-A315-4970-9AAD-876BBAA4DD2C}" srcId="{D3E116C1-86A4-482F-B97F-45A60F33C5B5}" destId="{073E2CA3-A8F8-4ADB-8B38-3782ADEFF3E0}" srcOrd="1" destOrd="0" parTransId="{BBFA96C3-4FA0-4FAF-B98C-BDBF37DE4B68}" sibTransId="{39AC5581-51B5-408E-8896-2844FFB5099F}"/>
    <dgm:cxn modelId="{D03C8E87-ABD7-45D0-9B3C-A578E87E819A}" srcId="{729271A4-7E17-4246-BA0D-4F9ACED5DCC8}" destId="{BF15B354-9A9C-4209-A7E0-F7633CDBCCD5}" srcOrd="0" destOrd="0" parTransId="{DE089C91-F731-4CC9-B19C-ABCDFC15DC98}" sibTransId="{E0888A07-335B-47BB-98C3-405C6C978F1E}"/>
    <dgm:cxn modelId="{C7BFAA3E-B793-451F-852F-83E5A85C4CA6}" type="presOf" srcId="{FFBFFD8F-0301-4F6C-A796-DFF3D1800105}" destId="{DB929743-4823-403C-AACA-7A7E87632ABC}" srcOrd="0" destOrd="0" presId="urn:microsoft.com/office/officeart/2005/8/layout/hList1"/>
    <dgm:cxn modelId="{8F58A2EF-DE99-465A-8F8E-D24DE959D9F4}" type="presOf" srcId="{D3E116C1-86A4-482F-B97F-45A60F33C5B5}" destId="{E80A6FA5-7E7F-4890-A376-2443EFACBAE0}" srcOrd="0" destOrd="0" presId="urn:microsoft.com/office/officeart/2005/8/layout/hList1"/>
    <dgm:cxn modelId="{90A6B7D2-EF11-4172-8122-29E1C555E4E3}" type="presOf" srcId="{BF15B354-9A9C-4209-A7E0-F7633CDBCCD5}" destId="{49865F6C-BD9A-476A-9737-36F5FE0938E8}" srcOrd="0" destOrd="0" presId="urn:microsoft.com/office/officeart/2005/8/layout/hList1"/>
    <dgm:cxn modelId="{917215D3-4D4C-42E4-A4AD-F1D8D1168486}" type="presOf" srcId="{691E67F7-8C0E-4B97-911C-C86806841C85}" destId="{9F54F311-EF1A-4697-A9B6-0F2637A3B69B}" srcOrd="0" destOrd="0" presId="urn:microsoft.com/office/officeart/2005/8/layout/hList1"/>
    <dgm:cxn modelId="{4983233A-3FE9-4BEF-9828-877A07B2F5DC}" type="presOf" srcId="{A9D93A29-55D5-473E-BADE-6ACBC342663C}" destId="{2FEC4F79-F1BB-4F71-9CE8-77CC43CDDDD7}" srcOrd="0" destOrd="0" presId="urn:microsoft.com/office/officeart/2005/8/layout/hList1"/>
    <dgm:cxn modelId="{12805A9B-86A4-4A02-8477-F5811A42BD63}" type="presOf" srcId="{188F8952-B950-4875-847F-A3BE9115EA9F}" destId="{C4C84E08-1C7D-4423-A68D-395ADF5F0E11}" srcOrd="0" destOrd="0" presId="urn:microsoft.com/office/officeart/2005/8/layout/hList1"/>
    <dgm:cxn modelId="{D562AA0E-17E1-4D45-BBDE-59090EC578C8}" srcId="{A9D93A29-55D5-473E-BADE-6ACBC342663C}" destId="{188F8952-B950-4875-847F-A3BE9115EA9F}" srcOrd="2" destOrd="0" parTransId="{7EBD4C7B-C881-4609-98F8-80994A033CD5}" sibTransId="{F1996140-CBBD-4F1E-8025-E7FC7A3DCD7B}"/>
    <dgm:cxn modelId="{5CE1243E-9CEC-405F-BA9C-AE7315126739}" srcId="{188F8952-B950-4875-847F-A3BE9115EA9F}" destId="{691E67F7-8C0E-4B97-911C-C86806841C85}" srcOrd="0" destOrd="0" parTransId="{B232CC1E-2E3D-4DF7-A7D9-F29B1B3FC086}" sibTransId="{7142A09B-1E59-4F92-84A7-6599EDEE0873}"/>
    <dgm:cxn modelId="{A5AF4C9B-F571-4DAB-802D-0C7A57A131E3}" type="presParOf" srcId="{2FEC4F79-F1BB-4F71-9CE8-77CC43CDDDD7}" destId="{572825B2-3F06-4A56-9BEA-FF553EFF936B}" srcOrd="0" destOrd="0" presId="urn:microsoft.com/office/officeart/2005/8/layout/hList1"/>
    <dgm:cxn modelId="{79FF87A0-5787-4C38-B062-EB5A827448CB}" type="presParOf" srcId="{572825B2-3F06-4A56-9BEA-FF553EFF936B}" destId="{E80A6FA5-7E7F-4890-A376-2443EFACBAE0}" srcOrd="0" destOrd="0" presId="urn:microsoft.com/office/officeart/2005/8/layout/hList1"/>
    <dgm:cxn modelId="{CC9C57BC-2533-41DA-9AEB-C1406CC91A64}" type="presParOf" srcId="{572825B2-3F06-4A56-9BEA-FF553EFF936B}" destId="{DB929743-4823-403C-AACA-7A7E87632ABC}" srcOrd="1" destOrd="0" presId="urn:microsoft.com/office/officeart/2005/8/layout/hList1"/>
    <dgm:cxn modelId="{6A7C1432-E8E9-4823-99EB-CA6C192CF052}" type="presParOf" srcId="{2FEC4F79-F1BB-4F71-9CE8-77CC43CDDDD7}" destId="{2DC958C7-A527-4A95-B24F-9E7E8CC4D5A2}" srcOrd="1" destOrd="0" presId="urn:microsoft.com/office/officeart/2005/8/layout/hList1"/>
    <dgm:cxn modelId="{B95E01F1-673D-4994-A29C-A30A4718C8C2}" type="presParOf" srcId="{2FEC4F79-F1BB-4F71-9CE8-77CC43CDDDD7}" destId="{DD1E1C24-038F-4AB4-B944-133FBDEA8C31}" srcOrd="2" destOrd="0" presId="urn:microsoft.com/office/officeart/2005/8/layout/hList1"/>
    <dgm:cxn modelId="{69AC8FFD-7029-49A7-933E-CADBD3AC39BE}" type="presParOf" srcId="{DD1E1C24-038F-4AB4-B944-133FBDEA8C31}" destId="{1AB7C318-B8D6-4AE8-85BD-EBCDB3A0DA36}" srcOrd="0" destOrd="0" presId="urn:microsoft.com/office/officeart/2005/8/layout/hList1"/>
    <dgm:cxn modelId="{E97ED090-8AEB-46A3-9F28-195C8CFB741D}" type="presParOf" srcId="{DD1E1C24-038F-4AB4-B944-133FBDEA8C31}" destId="{49865F6C-BD9A-476A-9737-36F5FE0938E8}" srcOrd="1" destOrd="0" presId="urn:microsoft.com/office/officeart/2005/8/layout/hList1"/>
    <dgm:cxn modelId="{A66DF48F-9AEC-4CF4-8F61-4D871D0E3E4F}" type="presParOf" srcId="{2FEC4F79-F1BB-4F71-9CE8-77CC43CDDDD7}" destId="{E56AF1AD-F7BB-4911-B1EA-F9BBF992F3F4}" srcOrd="3" destOrd="0" presId="urn:microsoft.com/office/officeart/2005/8/layout/hList1"/>
    <dgm:cxn modelId="{061458D8-EBD6-48A2-9D24-6DBFF5C5B3FC}" type="presParOf" srcId="{2FEC4F79-F1BB-4F71-9CE8-77CC43CDDDD7}" destId="{F92AFC54-B3AB-4C13-89FB-8665E08ABBD2}" srcOrd="4" destOrd="0" presId="urn:microsoft.com/office/officeart/2005/8/layout/hList1"/>
    <dgm:cxn modelId="{16056F35-E436-490F-B5B3-AC62F44D0D0F}" type="presParOf" srcId="{F92AFC54-B3AB-4C13-89FB-8665E08ABBD2}" destId="{C4C84E08-1C7D-4423-A68D-395ADF5F0E11}" srcOrd="0" destOrd="0" presId="urn:microsoft.com/office/officeart/2005/8/layout/hList1"/>
    <dgm:cxn modelId="{B23DB9D2-4CB4-40EF-89FA-D7345F349EDA}" type="presParOf" srcId="{F92AFC54-B3AB-4C13-89FB-8665E08ABBD2}" destId="{9F54F311-EF1A-4697-A9B6-0F2637A3B69B}"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1401F511-7944-48E6-ACF5-149CC89A9B3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EBB1D270-2994-4958-B269-75B3B3744279}">
      <dgm:prSet phldrT="[Text]" custT="1"/>
      <dgm:spPr/>
      <dgm:t>
        <a:bodyPr/>
        <a:lstStyle/>
        <a:p>
          <a:r>
            <a:rPr lang="en-US" sz="4800" dirty="0" smtClean="0"/>
            <a:t>CAUSES</a:t>
          </a:r>
          <a:endParaRPr lang="en-US" sz="4800" dirty="0"/>
        </a:p>
      </dgm:t>
    </dgm:pt>
    <dgm:pt modelId="{2450C133-CB15-46F6-B826-EC01D135D72F}" type="parTrans" cxnId="{57980219-F711-470F-8F4A-453BA6309275}">
      <dgm:prSet/>
      <dgm:spPr/>
      <dgm:t>
        <a:bodyPr/>
        <a:lstStyle/>
        <a:p>
          <a:endParaRPr lang="en-US"/>
        </a:p>
      </dgm:t>
    </dgm:pt>
    <dgm:pt modelId="{74E4C2FD-9C29-4B87-9C1E-72829327F3E4}" type="sibTrans" cxnId="{57980219-F711-470F-8F4A-453BA6309275}">
      <dgm:prSet/>
      <dgm:spPr/>
      <dgm:t>
        <a:bodyPr/>
        <a:lstStyle/>
        <a:p>
          <a:endParaRPr lang="en-US"/>
        </a:p>
      </dgm:t>
    </dgm:pt>
    <dgm:pt modelId="{DFF78429-8EDC-402E-A880-7FF35713B705}">
      <dgm:prSet phldrT="[Text]" custT="1"/>
      <dgm:spPr/>
      <dgm:t>
        <a:bodyPr/>
        <a:lstStyle/>
        <a:p>
          <a:r>
            <a:rPr lang="en-US" sz="3200" dirty="0" smtClean="0"/>
            <a:t> Diet- Lack of fiber</a:t>
          </a:r>
          <a:endParaRPr lang="en-US" sz="3200" dirty="0"/>
        </a:p>
      </dgm:t>
    </dgm:pt>
    <dgm:pt modelId="{AFA1DCB2-B1D7-494A-95C7-02A60B55FCDB}" type="parTrans" cxnId="{23870107-8C81-441E-B856-24F91A17A715}">
      <dgm:prSet/>
      <dgm:spPr/>
      <dgm:t>
        <a:bodyPr/>
        <a:lstStyle/>
        <a:p>
          <a:endParaRPr lang="en-US"/>
        </a:p>
      </dgm:t>
    </dgm:pt>
    <dgm:pt modelId="{FDC6FBA8-704F-4E9E-95D1-4708EF0888D1}" type="sibTrans" cxnId="{23870107-8C81-441E-B856-24F91A17A715}">
      <dgm:prSet/>
      <dgm:spPr/>
      <dgm:t>
        <a:bodyPr/>
        <a:lstStyle/>
        <a:p>
          <a:endParaRPr lang="en-US"/>
        </a:p>
      </dgm:t>
    </dgm:pt>
    <dgm:pt modelId="{1CD4948E-9E34-4C52-8AF9-8829786765A1}">
      <dgm:prSet phldrT="[Text]" custT="1"/>
      <dgm:spPr/>
      <dgm:t>
        <a:bodyPr/>
        <a:lstStyle/>
        <a:p>
          <a:r>
            <a:rPr lang="en-US" sz="3200" dirty="0" smtClean="0">
              <a:solidFill>
                <a:schemeClr val="bg1"/>
              </a:solidFill>
            </a:rPr>
            <a:t>Lack of exercise </a:t>
          </a:r>
          <a:endParaRPr lang="en-US" sz="3200" dirty="0"/>
        </a:p>
      </dgm:t>
    </dgm:pt>
    <dgm:pt modelId="{6B51A270-1802-4B95-A0AB-0F06F71F5F22}" type="parTrans" cxnId="{1941159A-11B5-4F09-B5F0-BB7AC7B98281}">
      <dgm:prSet/>
      <dgm:spPr/>
      <dgm:t>
        <a:bodyPr/>
        <a:lstStyle/>
        <a:p>
          <a:endParaRPr lang="en-US"/>
        </a:p>
      </dgm:t>
    </dgm:pt>
    <dgm:pt modelId="{6DB90FA3-1570-40A0-8168-5AEC159B94A2}" type="sibTrans" cxnId="{1941159A-11B5-4F09-B5F0-BB7AC7B98281}">
      <dgm:prSet/>
      <dgm:spPr/>
      <dgm:t>
        <a:bodyPr/>
        <a:lstStyle/>
        <a:p>
          <a:endParaRPr lang="en-US"/>
        </a:p>
      </dgm:t>
    </dgm:pt>
    <dgm:pt modelId="{496F20B7-FED7-42ED-A392-E109EA129099}">
      <dgm:prSet custT="1"/>
      <dgm:spPr/>
      <dgm:t>
        <a:bodyPr/>
        <a:lstStyle/>
        <a:p>
          <a:r>
            <a:rPr lang="en-US" sz="3200" dirty="0" smtClean="0">
              <a:solidFill>
                <a:schemeClr val="bg1"/>
              </a:solidFill>
            </a:rPr>
            <a:t>Constipation</a:t>
          </a:r>
          <a:endParaRPr lang="en-US" sz="3200" dirty="0">
            <a:solidFill>
              <a:schemeClr val="bg1"/>
            </a:solidFill>
          </a:endParaRPr>
        </a:p>
      </dgm:t>
    </dgm:pt>
    <dgm:pt modelId="{8D10F933-9314-4FFA-BBCE-7BF4BC455B36}" type="parTrans" cxnId="{3F41DB0B-5BA5-47A3-8722-34DB9479F13F}">
      <dgm:prSet/>
      <dgm:spPr/>
      <dgm:t>
        <a:bodyPr/>
        <a:lstStyle/>
        <a:p>
          <a:endParaRPr lang="en-US"/>
        </a:p>
      </dgm:t>
    </dgm:pt>
    <dgm:pt modelId="{8907CF73-1BCC-46C8-B019-B51809051ECF}" type="sibTrans" cxnId="{3F41DB0B-5BA5-47A3-8722-34DB9479F13F}">
      <dgm:prSet/>
      <dgm:spPr/>
      <dgm:t>
        <a:bodyPr/>
        <a:lstStyle/>
        <a:p>
          <a:endParaRPr lang="en-US"/>
        </a:p>
      </dgm:t>
    </dgm:pt>
    <dgm:pt modelId="{7713E434-4D3F-400A-8844-E586384E5506}">
      <dgm:prSet/>
      <dgm:spPr/>
      <dgm:t>
        <a:bodyPr/>
        <a:lstStyle/>
        <a:p>
          <a:r>
            <a:rPr lang="en-US" dirty="0" smtClean="0">
              <a:solidFill>
                <a:schemeClr val="bg1"/>
              </a:solidFill>
            </a:rPr>
            <a:t>Inflammation may begin when bacteria or stool are caught in the </a:t>
          </a:r>
          <a:r>
            <a:rPr lang="en-US" dirty="0" err="1" smtClean="0">
              <a:solidFill>
                <a:schemeClr val="bg1"/>
              </a:solidFill>
            </a:rPr>
            <a:t>diverticula</a:t>
          </a:r>
          <a:endParaRPr lang="en-US" dirty="0">
            <a:solidFill>
              <a:schemeClr val="bg1"/>
            </a:solidFill>
          </a:endParaRPr>
        </a:p>
      </dgm:t>
    </dgm:pt>
    <dgm:pt modelId="{9CF9D3B0-D4A6-4E98-B0E7-DFA8E1E82826}" type="parTrans" cxnId="{501A1D0A-2D02-4C6E-B366-9C48A0D8C304}">
      <dgm:prSet/>
      <dgm:spPr/>
      <dgm:t>
        <a:bodyPr/>
        <a:lstStyle/>
        <a:p>
          <a:endParaRPr lang="en-US"/>
        </a:p>
      </dgm:t>
    </dgm:pt>
    <dgm:pt modelId="{E0F674B4-6505-4F71-83CB-27F1160CAF60}" type="sibTrans" cxnId="{501A1D0A-2D02-4C6E-B366-9C48A0D8C304}">
      <dgm:prSet/>
      <dgm:spPr/>
      <dgm:t>
        <a:bodyPr/>
        <a:lstStyle/>
        <a:p>
          <a:endParaRPr lang="en-US"/>
        </a:p>
      </dgm:t>
    </dgm:pt>
    <dgm:pt modelId="{8F4D8CB7-AFF7-4188-8868-B34969F8ADB4}" type="pres">
      <dgm:prSet presAssocID="{1401F511-7944-48E6-ACF5-149CC89A9B30}" presName="Name0" presStyleCnt="0">
        <dgm:presLayoutVars>
          <dgm:chPref val="1"/>
          <dgm:dir/>
          <dgm:animOne val="branch"/>
          <dgm:animLvl val="lvl"/>
          <dgm:resizeHandles/>
        </dgm:presLayoutVars>
      </dgm:prSet>
      <dgm:spPr/>
      <dgm:t>
        <a:bodyPr/>
        <a:lstStyle/>
        <a:p>
          <a:endParaRPr lang="en-US"/>
        </a:p>
      </dgm:t>
    </dgm:pt>
    <dgm:pt modelId="{8F729AFF-CE93-47AB-85D1-F4742F1433CC}" type="pres">
      <dgm:prSet presAssocID="{EBB1D270-2994-4958-B269-75B3B3744279}" presName="vertOne" presStyleCnt="0"/>
      <dgm:spPr/>
    </dgm:pt>
    <dgm:pt modelId="{0A3B3EF0-C6C0-4B01-AAEF-CB54F8399D39}" type="pres">
      <dgm:prSet presAssocID="{EBB1D270-2994-4958-B269-75B3B3744279}" presName="txOne" presStyleLbl="node0" presStyleIdx="0" presStyleCnt="1" custScaleX="79607" custScaleY="53456">
        <dgm:presLayoutVars>
          <dgm:chPref val="3"/>
        </dgm:presLayoutVars>
      </dgm:prSet>
      <dgm:spPr/>
      <dgm:t>
        <a:bodyPr/>
        <a:lstStyle/>
        <a:p>
          <a:endParaRPr lang="en-US"/>
        </a:p>
      </dgm:t>
    </dgm:pt>
    <dgm:pt modelId="{30E95A9E-154F-47C3-BE06-1C89BDA946B7}" type="pres">
      <dgm:prSet presAssocID="{EBB1D270-2994-4958-B269-75B3B3744279}" presName="parTransOne" presStyleCnt="0"/>
      <dgm:spPr/>
    </dgm:pt>
    <dgm:pt modelId="{BFCC538B-B520-41F2-A47B-0A3B2B88A157}" type="pres">
      <dgm:prSet presAssocID="{EBB1D270-2994-4958-B269-75B3B3744279}" presName="horzOne" presStyleCnt="0"/>
      <dgm:spPr/>
    </dgm:pt>
    <dgm:pt modelId="{E7746AB3-2CBD-437C-A148-20E8DE891FDA}" type="pres">
      <dgm:prSet presAssocID="{496F20B7-FED7-42ED-A392-E109EA129099}" presName="vertTwo" presStyleCnt="0"/>
      <dgm:spPr/>
    </dgm:pt>
    <dgm:pt modelId="{A0DD4A0C-CE10-4EC0-A937-A2ABABB73E9C}" type="pres">
      <dgm:prSet presAssocID="{496F20B7-FED7-42ED-A392-E109EA129099}" presName="txTwo" presStyleLbl="node2" presStyleIdx="0" presStyleCnt="2" custScaleX="73608" custScaleY="50781">
        <dgm:presLayoutVars>
          <dgm:chPref val="3"/>
        </dgm:presLayoutVars>
      </dgm:prSet>
      <dgm:spPr/>
      <dgm:t>
        <a:bodyPr/>
        <a:lstStyle/>
        <a:p>
          <a:endParaRPr lang="en-US"/>
        </a:p>
      </dgm:t>
    </dgm:pt>
    <dgm:pt modelId="{89F5E530-1F8F-4657-B707-199265A073A1}" type="pres">
      <dgm:prSet presAssocID="{496F20B7-FED7-42ED-A392-E109EA129099}" presName="parTransTwo" presStyleCnt="0"/>
      <dgm:spPr/>
    </dgm:pt>
    <dgm:pt modelId="{F2EB92F3-411A-41D0-8C2F-A1831E81BB12}" type="pres">
      <dgm:prSet presAssocID="{496F20B7-FED7-42ED-A392-E109EA129099}" presName="horzTwo" presStyleCnt="0"/>
      <dgm:spPr/>
    </dgm:pt>
    <dgm:pt modelId="{6F058EB5-A16C-4793-9A4E-4B506CABA267}" type="pres">
      <dgm:prSet presAssocID="{DFF78429-8EDC-402E-A880-7FF35713B705}" presName="vertThree" presStyleCnt="0"/>
      <dgm:spPr/>
    </dgm:pt>
    <dgm:pt modelId="{BA9A77FE-8C3C-43E3-AFE3-3690111651B3}" type="pres">
      <dgm:prSet presAssocID="{DFF78429-8EDC-402E-A880-7FF35713B705}" presName="txThree" presStyleLbl="node3" presStyleIdx="0" presStyleCnt="2" custScaleX="70878" custScaleY="44153">
        <dgm:presLayoutVars>
          <dgm:chPref val="3"/>
        </dgm:presLayoutVars>
      </dgm:prSet>
      <dgm:spPr/>
      <dgm:t>
        <a:bodyPr/>
        <a:lstStyle/>
        <a:p>
          <a:endParaRPr lang="en-US"/>
        </a:p>
      </dgm:t>
    </dgm:pt>
    <dgm:pt modelId="{EA203667-DDF2-43A0-B3D0-6BC08343E739}" type="pres">
      <dgm:prSet presAssocID="{DFF78429-8EDC-402E-A880-7FF35713B705}" presName="horzThree" presStyleCnt="0"/>
      <dgm:spPr/>
    </dgm:pt>
    <dgm:pt modelId="{C860308D-29E1-4251-BFE5-F891457834EA}" type="pres">
      <dgm:prSet presAssocID="{8907CF73-1BCC-46C8-B019-B51809051ECF}" presName="sibSpaceTwo" presStyleCnt="0"/>
      <dgm:spPr/>
    </dgm:pt>
    <dgm:pt modelId="{4EC723F2-2D63-46F2-9522-DBDA20CB93A8}" type="pres">
      <dgm:prSet presAssocID="{1CD4948E-9E34-4C52-8AF9-8829786765A1}" presName="vertTwo" presStyleCnt="0"/>
      <dgm:spPr/>
    </dgm:pt>
    <dgm:pt modelId="{7E669229-1E36-45BD-BDF1-B5613EE2B8D6}" type="pres">
      <dgm:prSet presAssocID="{1CD4948E-9E34-4C52-8AF9-8829786765A1}" presName="txTwo" presStyleLbl="node2" presStyleIdx="1" presStyleCnt="2" custScaleX="75506" custScaleY="46651">
        <dgm:presLayoutVars>
          <dgm:chPref val="3"/>
        </dgm:presLayoutVars>
      </dgm:prSet>
      <dgm:spPr/>
      <dgm:t>
        <a:bodyPr/>
        <a:lstStyle/>
        <a:p>
          <a:endParaRPr lang="en-US"/>
        </a:p>
      </dgm:t>
    </dgm:pt>
    <dgm:pt modelId="{C6D70C82-835E-4EC3-8621-C3F3CE2B09B4}" type="pres">
      <dgm:prSet presAssocID="{1CD4948E-9E34-4C52-8AF9-8829786765A1}" presName="parTransTwo" presStyleCnt="0"/>
      <dgm:spPr/>
    </dgm:pt>
    <dgm:pt modelId="{55A961B0-4157-459C-848C-15743ABF80CE}" type="pres">
      <dgm:prSet presAssocID="{1CD4948E-9E34-4C52-8AF9-8829786765A1}" presName="horzTwo" presStyleCnt="0"/>
      <dgm:spPr/>
    </dgm:pt>
    <dgm:pt modelId="{D0049901-0CCE-4256-9348-576818C65DCA}" type="pres">
      <dgm:prSet presAssocID="{7713E434-4D3F-400A-8844-E586384E5506}" presName="vertThree" presStyleCnt="0"/>
      <dgm:spPr/>
    </dgm:pt>
    <dgm:pt modelId="{25DCF5AC-133D-4F9D-971D-8EBCCC203F65}" type="pres">
      <dgm:prSet presAssocID="{7713E434-4D3F-400A-8844-E586384E5506}" presName="txThree" presStyleLbl="node3" presStyleIdx="1" presStyleCnt="2" custScaleX="71884" custScaleY="45159">
        <dgm:presLayoutVars>
          <dgm:chPref val="3"/>
        </dgm:presLayoutVars>
      </dgm:prSet>
      <dgm:spPr/>
      <dgm:t>
        <a:bodyPr/>
        <a:lstStyle/>
        <a:p>
          <a:endParaRPr lang="en-US"/>
        </a:p>
      </dgm:t>
    </dgm:pt>
    <dgm:pt modelId="{3BD201F9-F7A3-437E-9FA6-57D5A8E0E6EE}" type="pres">
      <dgm:prSet presAssocID="{7713E434-4D3F-400A-8844-E586384E5506}" presName="horzThree" presStyleCnt="0"/>
      <dgm:spPr/>
    </dgm:pt>
  </dgm:ptLst>
  <dgm:cxnLst>
    <dgm:cxn modelId="{80281BF7-041C-4868-A36D-CA14A7C66CA6}" type="presOf" srcId="{DFF78429-8EDC-402E-A880-7FF35713B705}" destId="{BA9A77FE-8C3C-43E3-AFE3-3690111651B3}" srcOrd="0" destOrd="0" presId="urn:microsoft.com/office/officeart/2005/8/layout/hierarchy4"/>
    <dgm:cxn modelId="{1941159A-11B5-4F09-B5F0-BB7AC7B98281}" srcId="{EBB1D270-2994-4958-B269-75B3B3744279}" destId="{1CD4948E-9E34-4C52-8AF9-8829786765A1}" srcOrd="1" destOrd="0" parTransId="{6B51A270-1802-4B95-A0AB-0F06F71F5F22}" sibTransId="{6DB90FA3-1570-40A0-8168-5AEC159B94A2}"/>
    <dgm:cxn modelId="{36DF7945-E48E-46D0-A731-8458A72698E7}" type="presOf" srcId="{1401F511-7944-48E6-ACF5-149CC89A9B30}" destId="{8F4D8CB7-AFF7-4188-8868-B34969F8ADB4}" srcOrd="0" destOrd="0" presId="urn:microsoft.com/office/officeart/2005/8/layout/hierarchy4"/>
    <dgm:cxn modelId="{23870107-8C81-441E-B856-24F91A17A715}" srcId="{496F20B7-FED7-42ED-A392-E109EA129099}" destId="{DFF78429-8EDC-402E-A880-7FF35713B705}" srcOrd="0" destOrd="0" parTransId="{AFA1DCB2-B1D7-494A-95C7-02A60B55FCDB}" sibTransId="{FDC6FBA8-704F-4E9E-95D1-4708EF0888D1}"/>
    <dgm:cxn modelId="{A07A30C1-3791-407B-A801-2608A277DEAF}" type="presOf" srcId="{496F20B7-FED7-42ED-A392-E109EA129099}" destId="{A0DD4A0C-CE10-4EC0-A937-A2ABABB73E9C}" srcOrd="0" destOrd="0" presId="urn:microsoft.com/office/officeart/2005/8/layout/hierarchy4"/>
    <dgm:cxn modelId="{D612E061-AB6E-41C1-A56D-872F3F2B29DF}" type="presOf" srcId="{7713E434-4D3F-400A-8844-E586384E5506}" destId="{25DCF5AC-133D-4F9D-971D-8EBCCC203F65}" srcOrd="0" destOrd="0" presId="urn:microsoft.com/office/officeart/2005/8/layout/hierarchy4"/>
    <dgm:cxn modelId="{C703FAB9-7418-4246-9B61-474A24C418E8}" type="presOf" srcId="{1CD4948E-9E34-4C52-8AF9-8829786765A1}" destId="{7E669229-1E36-45BD-BDF1-B5613EE2B8D6}" srcOrd="0" destOrd="0" presId="urn:microsoft.com/office/officeart/2005/8/layout/hierarchy4"/>
    <dgm:cxn modelId="{57980219-F711-470F-8F4A-453BA6309275}" srcId="{1401F511-7944-48E6-ACF5-149CC89A9B30}" destId="{EBB1D270-2994-4958-B269-75B3B3744279}" srcOrd="0" destOrd="0" parTransId="{2450C133-CB15-46F6-B826-EC01D135D72F}" sibTransId="{74E4C2FD-9C29-4B87-9C1E-72829327F3E4}"/>
    <dgm:cxn modelId="{3F41DB0B-5BA5-47A3-8722-34DB9479F13F}" srcId="{EBB1D270-2994-4958-B269-75B3B3744279}" destId="{496F20B7-FED7-42ED-A392-E109EA129099}" srcOrd="0" destOrd="0" parTransId="{8D10F933-9314-4FFA-BBCE-7BF4BC455B36}" sibTransId="{8907CF73-1BCC-46C8-B019-B51809051ECF}"/>
    <dgm:cxn modelId="{4F87111A-BFA3-4840-A6A5-211740419693}" type="presOf" srcId="{EBB1D270-2994-4958-B269-75B3B3744279}" destId="{0A3B3EF0-C6C0-4B01-AAEF-CB54F8399D39}" srcOrd="0" destOrd="0" presId="urn:microsoft.com/office/officeart/2005/8/layout/hierarchy4"/>
    <dgm:cxn modelId="{501A1D0A-2D02-4C6E-B366-9C48A0D8C304}" srcId="{1CD4948E-9E34-4C52-8AF9-8829786765A1}" destId="{7713E434-4D3F-400A-8844-E586384E5506}" srcOrd="0" destOrd="0" parTransId="{9CF9D3B0-D4A6-4E98-B0E7-DFA8E1E82826}" sibTransId="{E0F674B4-6505-4F71-83CB-27F1160CAF60}"/>
    <dgm:cxn modelId="{3B927275-9FC8-4705-A8BD-70E817157192}" type="presParOf" srcId="{8F4D8CB7-AFF7-4188-8868-B34969F8ADB4}" destId="{8F729AFF-CE93-47AB-85D1-F4742F1433CC}" srcOrd="0" destOrd="0" presId="urn:microsoft.com/office/officeart/2005/8/layout/hierarchy4"/>
    <dgm:cxn modelId="{BBBBA4A2-BD87-4936-836E-9A2CEA00A11E}" type="presParOf" srcId="{8F729AFF-CE93-47AB-85D1-F4742F1433CC}" destId="{0A3B3EF0-C6C0-4B01-AAEF-CB54F8399D39}" srcOrd="0" destOrd="0" presId="urn:microsoft.com/office/officeart/2005/8/layout/hierarchy4"/>
    <dgm:cxn modelId="{FF3B62D6-8D28-4E6C-ABCC-46AB708517FD}" type="presParOf" srcId="{8F729AFF-CE93-47AB-85D1-F4742F1433CC}" destId="{30E95A9E-154F-47C3-BE06-1C89BDA946B7}" srcOrd="1" destOrd="0" presId="urn:microsoft.com/office/officeart/2005/8/layout/hierarchy4"/>
    <dgm:cxn modelId="{BDCAC97B-1CBC-43B3-BC16-30318F822B56}" type="presParOf" srcId="{8F729AFF-CE93-47AB-85D1-F4742F1433CC}" destId="{BFCC538B-B520-41F2-A47B-0A3B2B88A157}" srcOrd="2" destOrd="0" presId="urn:microsoft.com/office/officeart/2005/8/layout/hierarchy4"/>
    <dgm:cxn modelId="{9E9169A3-FB7F-4F30-A179-A316DB9481E7}" type="presParOf" srcId="{BFCC538B-B520-41F2-A47B-0A3B2B88A157}" destId="{E7746AB3-2CBD-437C-A148-20E8DE891FDA}" srcOrd="0" destOrd="0" presId="urn:microsoft.com/office/officeart/2005/8/layout/hierarchy4"/>
    <dgm:cxn modelId="{DDB0113E-A669-46AD-A44C-EC283C6155CE}" type="presParOf" srcId="{E7746AB3-2CBD-437C-A148-20E8DE891FDA}" destId="{A0DD4A0C-CE10-4EC0-A937-A2ABABB73E9C}" srcOrd="0" destOrd="0" presId="urn:microsoft.com/office/officeart/2005/8/layout/hierarchy4"/>
    <dgm:cxn modelId="{4A941782-3C1D-4A2B-BA2E-15346CF33EF1}" type="presParOf" srcId="{E7746AB3-2CBD-437C-A148-20E8DE891FDA}" destId="{89F5E530-1F8F-4657-B707-199265A073A1}" srcOrd="1" destOrd="0" presId="urn:microsoft.com/office/officeart/2005/8/layout/hierarchy4"/>
    <dgm:cxn modelId="{0100C3FC-81B8-42B6-A61B-42F58C82EFC4}" type="presParOf" srcId="{E7746AB3-2CBD-437C-A148-20E8DE891FDA}" destId="{F2EB92F3-411A-41D0-8C2F-A1831E81BB12}" srcOrd="2" destOrd="0" presId="urn:microsoft.com/office/officeart/2005/8/layout/hierarchy4"/>
    <dgm:cxn modelId="{0B0FA222-92ED-4D84-B756-66F41F2F2E39}" type="presParOf" srcId="{F2EB92F3-411A-41D0-8C2F-A1831E81BB12}" destId="{6F058EB5-A16C-4793-9A4E-4B506CABA267}" srcOrd="0" destOrd="0" presId="urn:microsoft.com/office/officeart/2005/8/layout/hierarchy4"/>
    <dgm:cxn modelId="{7D382915-C1C7-4E60-A987-A68D6D8F87E4}" type="presParOf" srcId="{6F058EB5-A16C-4793-9A4E-4B506CABA267}" destId="{BA9A77FE-8C3C-43E3-AFE3-3690111651B3}" srcOrd="0" destOrd="0" presId="urn:microsoft.com/office/officeart/2005/8/layout/hierarchy4"/>
    <dgm:cxn modelId="{B826DAF8-4724-4B73-8149-8DF6DEEF3D8F}" type="presParOf" srcId="{6F058EB5-A16C-4793-9A4E-4B506CABA267}" destId="{EA203667-DDF2-43A0-B3D0-6BC08343E739}" srcOrd="1" destOrd="0" presId="urn:microsoft.com/office/officeart/2005/8/layout/hierarchy4"/>
    <dgm:cxn modelId="{412892D7-005A-47B8-B86C-0F3FE57DEB60}" type="presParOf" srcId="{BFCC538B-B520-41F2-A47B-0A3B2B88A157}" destId="{C860308D-29E1-4251-BFE5-F891457834EA}" srcOrd="1" destOrd="0" presId="urn:microsoft.com/office/officeart/2005/8/layout/hierarchy4"/>
    <dgm:cxn modelId="{B278830C-7728-40D0-8B18-861A3743DE64}" type="presParOf" srcId="{BFCC538B-B520-41F2-A47B-0A3B2B88A157}" destId="{4EC723F2-2D63-46F2-9522-DBDA20CB93A8}" srcOrd="2" destOrd="0" presId="urn:microsoft.com/office/officeart/2005/8/layout/hierarchy4"/>
    <dgm:cxn modelId="{0066C546-71EA-47DC-8E65-D108865DF6D2}" type="presParOf" srcId="{4EC723F2-2D63-46F2-9522-DBDA20CB93A8}" destId="{7E669229-1E36-45BD-BDF1-B5613EE2B8D6}" srcOrd="0" destOrd="0" presId="urn:microsoft.com/office/officeart/2005/8/layout/hierarchy4"/>
    <dgm:cxn modelId="{C920C8DD-DE8E-4CBE-BE74-C917C79F6FC9}" type="presParOf" srcId="{4EC723F2-2D63-46F2-9522-DBDA20CB93A8}" destId="{C6D70C82-835E-4EC3-8621-C3F3CE2B09B4}" srcOrd="1" destOrd="0" presId="urn:microsoft.com/office/officeart/2005/8/layout/hierarchy4"/>
    <dgm:cxn modelId="{7DBAD5AC-DF14-4431-A323-98FCAE909D87}" type="presParOf" srcId="{4EC723F2-2D63-46F2-9522-DBDA20CB93A8}" destId="{55A961B0-4157-459C-848C-15743ABF80CE}" srcOrd="2" destOrd="0" presId="urn:microsoft.com/office/officeart/2005/8/layout/hierarchy4"/>
    <dgm:cxn modelId="{29ACA210-93A2-4008-AA00-D8B971F37C92}" type="presParOf" srcId="{55A961B0-4157-459C-848C-15743ABF80CE}" destId="{D0049901-0CCE-4256-9348-576818C65DCA}" srcOrd="0" destOrd="0" presId="urn:microsoft.com/office/officeart/2005/8/layout/hierarchy4"/>
    <dgm:cxn modelId="{1EBCFE7A-15EF-400A-9B84-077A0C4850FB}" type="presParOf" srcId="{D0049901-0CCE-4256-9348-576818C65DCA}" destId="{25DCF5AC-133D-4F9D-971D-8EBCCC203F65}" srcOrd="0" destOrd="0" presId="urn:microsoft.com/office/officeart/2005/8/layout/hierarchy4"/>
    <dgm:cxn modelId="{449794A0-F75E-4505-B074-2531CB9A772C}" type="presParOf" srcId="{D0049901-0CCE-4256-9348-576818C65DCA}" destId="{3BD201F9-F7A3-437E-9FA6-57D5A8E0E6EE}"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48DDA2-004D-44A4-8C66-969838B9D3B2}" type="datetimeFigureOut">
              <a:rPr lang="en-US" smtClean="0"/>
              <a:pPr/>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5FA94-2750-4DD7-8143-57A2516484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FA94-2750-4DD7-8143-57A2516484D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FA94-2750-4DD7-8143-57A2516484D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FA94-2750-4DD7-8143-57A2516484D8}"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FA94-2750-4DD7-8143-57A2516484D8}"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E389BF5-55CB-473E-93B0-1914B05BF5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89BF5-55CB-473E-93B0-1914B05BF5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89BF5-55CB-473E-93B0-1914B05BF5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FF665B-49EF-4291-93DC-5371A5DAD323}" type="datetimeFigureOut">
              <a:rPr lang="en-US" smtClean="0"/>
              <a:pPr/>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E389BF5-55CB-473E-93B0-1914B05BF54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FF665B-49EF-4291-93DC-5371A5DAD323}" type="datetimeFigureOut">
              <a:rPr lang="en-US" smtClean="0"/>
              <a:pPr/>
              <a:t>11/13/2013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E389BF5-55CB-473E-93B0-1914B05BF54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Hydrogen" TargetMode="External"/><Relationship Id="rId2" Type="http://schemas.openxmlformats.org/officeDocument/2006/relationships/hyperlink" Target="http://en.wikipedia.org/wiki/Nitrogen" TargetMode="External"/><Relationship Id="rId1" Type="http://schemas.openxmlformats.org/officeDocument/2006/relationships/slideLayout" Target="../slideLayouts/slideLayout2.xml"/><Relationship Id="rId6" Type="http://schemas.openxmlformats.org/officeDocument/2006/relationships/hyperlink" Target="http://en.wikipedia.org/wiki/Methane" TargetMode="External"/><Relationship Id="rId5" Type="http://schemas.openxmlformats.org/officeDocument/2006/relationships/hyperlink" Target="http://en.wikipedia.org/wiki/Oxygen" TargetMode="External"/><Relationship Id="rId4" Type="http://schemas.openxmlformats.org/officeDocument/2006/relationships/hyperlink" Target="http://en.wikipedia.org/wiki/Carbon_dioxid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digestive.niddk.nih.gov/ddiseases/pubs/celiac/"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webmd.com/colorectal-cancer/digital-rectal-examination-dre" TargetMode="External"/><Relationship Id="rId2" Type="http://schemas.openxmlformats.org/officeDocument/2006/relationships/hyperlink" Target="http://www.webmd.com/digestive-disorders/picture-of-the-abdomen"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i="1" dirty="0" smtClean="0">
                <a:solidFill>
                  <a:schemeClr val="tx1"/>
                </a:solidFill>
              </a:rPr>
              <a:t>GASTRO – INTESTINAL TRACT DISEASES</a:t>
            </a:r>
            <a:endParaRPr lang="en-US" sz="5400" i="1" dirty="0">
              <a:solidFill>
                <a:schemeClr val="tx1"/>
              </a:solidFill>
            </a:endParaRPr>
          </a:p>
        </p:txBody>
      </p:sp>
      <p:sp>
        <p:nvSpPr>
          <p:cNvPr id="3" name="Subtitle 2"/>
          <p:cNvSpPr>
            <a:spLocks noGrp="1"/>
          </p:cNvSpPr>
          <p:nvPr>
            <p:ph type="subTitle" idx="1"/>
          </p:nvPr>
        </p:nvSpPr>
        <p:spPr/>
        <p:txBody>
          <a:bodyPr>
            <a:normAutofit/>
          </a:bodyPr>
          <a:lstStyle/>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4800" b="1" i="1" u="sng" dirty="0" smtClean="0">
                <a:effectLst>
                  <a:outerShdw blurRad="38100" dist="38100" dir="2700000" algn="tl">
                    <a:srgbClr val="000000">
                      <a:alpha val="43137"/>
                    </a:srgbClr>
                  </a:outerShdw>
                </a:effectLst>
              </a:rPr>
              <a:t>ABSORPTION and DIGESTION</a:t>
            </a:r>
            <a:endParaRPr lang="en-US" sz="48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8991600" cy="5486400"/>
          </a:xfrm>
        </p:spPr>
        <p:txBody>
          <a:bodyPr>
            <a:normAutofit/>
          </a:bodyPr>
          <a:lstStyle/>
          <a:p>
            <a:pPr>
              <a:buNone/>
            </a:pPr>
            <a:r>
              <a:rPr lang="en-US" sz="3200" b="1" i="1" u="sng" dirty="0" smtClean="0">
                <a:effectLst>
                  <a:outerShdw blurRad="38100" dist="38100" dir="2700000" algn="tl">
                    <a:srgbClr val="000000">
                      <a:alpha val="43137"/>
                    </a:srgbClr>
                  </a:outerShdw>
                </a:effectLst>
              </a:rPr>
              <a:t>SMALL INTESTINE </a:t>
            </a:r>
          </a:p>
          <a:p>
            <a:pPr>
              <a:buNone/>
            </a:pPr>
            <a:endParaRPr lang="en-US" sz="3200" b="1" i="1" u="sng" dirty="0" smtClean="0">
              <a:effectLst>
                <a:outerShdw blurRad="38100" dist="38100" dir="2700000" algn="tl">
                  <a:srgbClr val="000000">
                    <a:alpha val="43137"/>
                  </a:srgbClr>
                </a:outerShdw>
              </a:effectLst>
            </a:endParaRPr>
          </a:p>
          <a:p>
            <a:pPr>
              <a:buFont typeface="Wingdings" pitchFamily="2" charset="2"/>
              <a:buChar char="Ø"/>
            </a:pPr>
            <a:r>
              <a:rPr lang="en-US" sz="2800" dirty="0" smtClean="0">
                <a:cs typeface="Times New Roman" pitchFamily="18" charset="0"/>
              </a:rPr>
              <a:t>Made up of three segments</a:t>
            </a:r>
          </a:p>
          <a:p>
            <a:pPr>
              <a:buNone/>
            </a:pPr>
            <a:r>
              <a:rPr lang="en-US" sz="2800" dirty="0" smtClean="0">
                <a:effectLst>
                  <a:outerShdw blurRad="38100" dist="38100" dir="2700000" algn="tl">
                    <a:srgbClr val="000000">
                      <a:alpha val="43137"/>
                    </a:srgbClr>
                  </a:outerShdw>
                </a:effectLst>
                <a:cs typeface="Times New Roman" pitchFamily="18" charset="0"/>
              </a:rPr>
              <a:t>- Duodenum -10”(25 cm)</a:t>
            </a:r>
          </a:p>
          <a:p>
            <a:pPr>
              <a:buNone/>
            </a:pPr>
            <a:r>
              <a:rPr lang="en-US" sz="2800" dirty="0" smtClean="0">
                <a:effectLst>
                  <a:outerShdw blurRad="38100" dist="38100" dir="2700000" algn="tl">
                    <a:srgbClr val="000000">
                      <a:alpha val="43137"/>
                    </a:srgbClr>
                  </a:outerShdw>
                </a:effectLst>
                <a:cs typeface="Times New Roman" pitchFamily="18" charset="0"/>
              </a:rPr>
              <a:t>- jejunum- 1m(100 cm)</a:t>
            </a:r>
          </a:p>
          <a:p>
            <a:pPr>
              <a:buNone/>
            </a:pPr>
            <a:r>
              <a:rPr lang="en-US" sz="2800" dirty="0" smtClean="0">
                <a:effectLst>
                  <a:outerShdw blurRad="38100" dist="38100" dir="2700000" algn="tl">
                    <a:srgbClr val="000000">
                      <a:alpha val="43137"/>
                    </a:srgbClr>
                  </a:outerShdw>
                </a:effectLst>
                <a:cs typeface="Times New Roman" pitchFamily="18" charset="0"/>
              </a:rPr>
              <a:t>- ileum- 2m(200cm)</a:t>
            </a:r>
            <a:endParaRPr lang="en-US" sz="2800" dirty="0" smtClean="0">
              <a:effectLst>
                <a:outerShdw blurRad="38100" dist="38100" dir="2700000" algn="tl">
                  <a:srgbClr val="000000">
                    <a:alpha val="43137"/>
                  </a:srgbClr>
                </a:outerShdw>
              </a:effectLst>
            </a:endParaRPr>
          </a:p>
          <a:p>
            <a:pPr>
              <a:buFont typeface="Wingdings" pitchFamily="2" charset="2"/>
              <a:buChar char="Ø"/>
            </a:pPr>
            <a:r>
              <a:rPr lang="en-US" sz="2800" dirty="0" smtClean="0"/>
              <a:t>Chyme + bile +  pancreatic</a:t>
            </a:r>
          </a:p>
          <a:p>
            <a:pPr>
              <a:buNone/>
            </a:pPr>
            <a:r>
              <a:rPr lang="en-US" sz="2800" dirty="0" smtClean="0"/>
              <a:t>    juices.</a:t>
            </a:r>
          </a:p>
          <a:p>
            <a:pPr>
              <a:buFont typeface="Wingdings" pitchFamily="2" charset="2"/>
              <a:buChar char="Ø"/>
            </a:pPr>
            <a:r>
              <a:rPr lang="en-US" sz="2800" dirty="0" smtClean="0"/>
              <a:t>  Absorption</a:t>
            </a:r>
            <a:endParaRPr lang="en-US" sz="2800" dirty="0"/>
          </a:p>
        </p:txBody>
      </p:sp>
      <p:pic>
        <p:nvPicPr>
          <p:cNvPr id="4098" name="Picture 2" descr="C:\Users\shri krishna compute\Downloads\d7_smallintestine.jpg"/>
          <p:cNvPicPr>
            <a:picLocks noChangeAspect="1" noChangeArrowheads="1"/>
          </p:cNvPicPr>
          <p:nvPr/>
        </p:nvPicPr>
        <p:blipFill>
          <a:blip r:embed="rId2"/>
          <a:srcRect/>
          <a:stretch>
            <a:fillRect/>
          </a:stretch>
        </p:blipFill>
        <p:spPr bwMode="auto">
          <a:xfrm>
            <a:off x="4800600" y="2971800"/>
            <a:ext cx="4343400" cy="38862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lcerative Colitis Illustration"/>
          <p:cNvPicPr>
            <a:picLocks noGrp="1"/>
          </p:cNvPicPr>
          <p:nvPr>
            <p:ph idx="1"/>
          </p:nvPr>
        </p:nvPicPr>
        <p:blipFill>
          <a:blip r:embed="rId2"/>
          <a:srcRect/>
          <a:stretch>
            <a:fillRect/>
          </a:stretch>
        </p:blipFill>
        <p:spPr bwMode="auto">
          <a:xfrm>
            <a:off x="1066800" y="685800"/>
            <a:ext cx="6781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7200" y="0"/>
            <a:ext cx="8229600" cy="6049963"/>
          </a:xfrm>
        </p:spPr>
        <p:txBody>
          <a:bodyPr/>
          <a:lstStyle/>
          <a:p>
            <a:pPr marL="0" indent="0" algn="ctr">
              <a:buFontTx/>
              <a:buNone/>
            </a:pPr>
            <a:r>
              <a:rPr lang="en-US" sz="4000" b="1" dirty="0" smtClean="0"/>
              <a:t>Diagnostic Tests</a:t>
            </a:r>
          </a:p>
          <a:p>
            <a:pPr marL="0" indent="0" algn="ctr">
              <a:buFontTx/>
              <a:buNone/>
            </a:pPr>
            <a:endParaRPr lang="en-US" sz="2400" b="1"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3717904337"/>
              </p:ext>
            </p:extLst>
          </p:nvPr>
        </p:nvGraphicFramePr>
        <p:xfrm>
          <a:off x="1676400" y="898425"/>
          <a:ext cx="6248400" cy="5673433"/>
        </p:xfrm>
        <a:graphic>
          <a:graphicData uri="http://schemas.openxmlformats.org/drawingml/2006/table">
            <a:tbl>
              <a:tblPr firstRow="1" bandRow="1">
                <a:tableStyleId>{35758FB7-9AC5-4552-8A53-C91805E547FA}</a:tableStyleId>
              </a:tblPr>
              <a:tblGrid>
                <a:gridCol w="3124200"/>
                <a:gridCol w="3124200"/>
              </a:tblGrid>
              <a:tr h="621423">
                <a:tc>
                  <a:txBody>
                    <a:bodyPr/>
                    <a:lstStyle/>
                    <a:p>
                      <a:r>
                        <a:rPr lang="en-US" dirty="0" smtClean="0">
                          <a:solidFill>
                            <a:schemeClr val="tx1"/>
                          </a:solidFill>
                        </a:rPr>
                        <a:t>TESTS</a:t>
                      </a:r>
                      <a:endParaRPr lang="en-US" dirty="0">
                        <a:solidFill>
                          <a:schemeClr val="tx1"/>
                        </a:solidFill>
                      </a:endParaRPr>
                    </a:p>
                  </a:txBody>
                  <a:tcPr/>
                </a:tc>
                <a:tc>
                  <a:txBody>
                    <a:bodyPr/>
                    <a:lstStyle/>
                    <a:p>
                      <a:r>
                        <a:rPr lang="en-US" dirty="0" smtClean="0">
                          <a:solidFill>
                            <a:schemeClr val="tx1"/>
                          </a:solidFill>
                        </a:rPr>
                        <a:t>CROHN’S and ULCERATIVE COLITIS</a:t>
                      </a:r>
                      <a:endParaRPr lang="en-US" dirty="0">
                        <a:solidFill>
                          <a:schemeClr val="tx1"/>
                        </a:solidFill>
                      </a:endParaRPr>
                    </a:p>
                  </a:txBody>
                  <a:tcPr/>
                </a:tc>
              </a:tr>
              <a:tr h="3156510">
                <a:tc>
                  <a:txBody>
                    <a:bodyPr/>
                    <a:lstStyle/>
                    <a:p>
                      <a:r>
                        <a:rPr lang="en-US" dirty="0" smtClean="0"/>
                        <a:t>BLOOD</a:t>
                      </a:r>
                      <a:r>
                        <a:rPr lang="en-US" baseline="0" dirty="0" smtClean="0"/>
                        <a:t> TEST</a:t>
                      </a:r>
                      <a:endParaRPr lang="en-US" dirty="0"/>
                    </a:p>
                  </a:txBody>
                  <a:tcPr/>
                </a:tc>
                <a:tc>
                  <a:txBody>
                    <a:bodyPr/>
                    <a:lstStyle/>
                    <a:p>
                      <a:pPr marL="285750" indent="-285750">
                        <a:buFont typeface="Arial" pitchFamily="34" charset="0"/>
                        <a:buChar char="•"/>
                      </a:pPr>
                      <a:r>
                        <a:rPr lang="en-US" sz="1800" kern="1200" dirty="0" smtClean="0">
                          <a:solidFill>
                            <a:schemeClr val="dk1"/>
                          </a:solidFill>
                          <a:effectLst/>
                          <a:latin typeface="+mn-lt"/>
                          <a:ea typeface="+mn-ea"/>
                          <a:cs typeface="+mn-cs"/>
                        </a:rPr>
                        <a:t>indicate </a:t>
                      </a:r>
                      <a:r>
                        <a:rPr lang="en-US" sz="1800" u="none" kern="1200" dirty="0" smtClean="0">
                          <a:solidFill>
                            <a:schemeClr val="dk1"/>
                          </a:solidFill>
                          <a:effectLst/>
                          <a:latin typeface="+mn-lt"/>
                          <a:ea typeface="+mn-ea"/>
                          <a:cs typeface="+mn-cs"/>
                        </a:rPr>
                        <a:t>anemia</a:t>
                      </a:r>
                      <a:r>
                        <a:rPr lang="en-US" sz="1800" kern="1200" dirty="0" smtClean="0">
                          <a:solidFill>
                            <a:schemeClr val="dk1"/>
                          </a:solidFill>
                          <a:effectLst/>
                          <a:latin typeface="+mn-lt"/>
                          <a:ea typeface="+mn-ea"/>
                          <a:cs typeface="+mn-cs"/>
                        </a:rPr>
                        <a:t> or inflammation</a:t>
                      </a:r>
                    </a:p>
                    <a:p>
                      <a:pPr marL="285750" indent="-285750">
                        <a:buFont typeface="Arial" pitchFamily="34" charset="0"/>
                        <a:buChar char="•"/>
                      </a:pPr>
                      <a:r>
                        <a:rPr lang="en-US" sz="1800" kern="1200" baseline="0" dirty="0" smtClean="0">
                          <a:solidFill>
                            <a:schemeClr val="dk1"/>
                          </a:solidFill>
                          <a:effectLst/>
                          <a:latin typeface="+mn-lt"/>
                          <a:ea typeface="+mn-ea"/>
                          <a:cs typeface="+mn-cs"/>
                        </a:rPr>
                        <a:t> gives counts of erythrocytes, protein &amp; c-reactive protein</a:t>
                      </a:r>
                    </a:p>
                    <a:p>
                      <a:pPr marL="285750" indent="-285750">
                        <a:buFont typeface="Arial" pitchFamily="34" charset="0"/>
                        <a:buChar char="•"/>
                      </a:pPr>
                      <a:r>
                        <a:rPr lang="en-US" sz="1800" kern="1200" baseline="0" dirty="0" smtClean="0">
                          <a:solidFill>
                            <a:schemeClr val="dk1"/>
                          </a:solidFill>
                          <a:effectLst/>
                          <a:latin typeface="+mn-lt"/>
                          <a:ea typeface="+mn-ea"/>
                          <a:cs typeface="+mn-cs"/>
                        </a:rPr>
                        <a:t>Erythrocyte Sedimentation rate</a:t>
                      </a:r>
                      <a:endParaRPr lang="en-US" dirty="0"/>
                    </a:p>
                  </a:txBody>
                  <a:tcPr/>
                </a:tc>
              </a:tr>
              <a:tr h="1876843">
                <a:tc>
                  <a:txBody>
                    <a:bodyPr/>
                    <a:lstStyle/>
                    <a:p>
                      <a:r>
                        <a:rPr lang="en-US" dirty="0" smtClean="0"/>
                        <a:t>STOOL SAMPLE</a:t>
                      </a:r>
                      <a:endParaRPr lang="en-US" dirty="0"/>
                    </a:p>
                  </a:txBody>
                  <a:tcPr/>
                </a:tc>
                <a:tc>
                  <a:txBody>
                    <a:bodyPr/>
                    <a:lstStyle/>
                    <a:p>
                      <a:pPr marL="285750" indent="-285750">
                        <a:buFont typeface="Arial" pitchFamily="34" charset="0"/>
                        <a:buChar char="•"/>
                      </a:pPr>
                      <a:r>
                        <a:rPr lang="en-US" sz="1800" kern="1200" dirty="0" smtClean="0">
                          <a:solidFill>
                            <a:schemeClr val="dk1"/>
                          </a:solidFill>
                          <a:effectLst/>
                          <a:latin typeface="+mn-lt"/>
                          <a:ea typeface="+mn-ea"/>
                          <a:cs typeface="+mn-cs"/>
                        </a:rPr>
                        <a:t>check for blood and signs of inflammation or infection, including parasites</a:t>
                      </a:r>
                      <a:endParaRPr lang="en-US" dirty="0"/>
                    </a:p>
                  </a:txBody>
                  <a:tcPr/>
                </a:tc>
              </a:tr>
            </a:tbl>
          </a:graphicData>
        </a:graphic>
      </p:graphicFrame>
    </p:spTree>
    <p:extLst>
      <p:ext uri="{BB962C8B-B14F-4D97-AF65-F5344CB8AC3E}">
        <p14:creationId xmlns="" xmlns:p14="http://schemas.microsoft.com/office/powerpoint/2010/main" val="481731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4925" y="-771525"/>
          <a:ext cx="6096000" cy="736600"/>
        </p:xfrm>
        <a:graphic>
          <a:graphicData uri="http://schemas.openxmlformats.org/drawingml/2006/table">
            <a:tbl>
              <a:tblPr firstRow="1" bandRow="1">
                <a:tableStyleId>{5C22544A-7EE6-4342-B048-85BDC9FD1C3A}</a:tableStyleId>
              </a:tblPr>
              <a:tblGrid>
                <a:gridCol w="3048000"/>
                <a:gridCol w="3048000"/>
              </a:tblGrid>
              <a:tr h="22860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762000" y="-228600"/>
          <a:ext cx="7481299" cy="6400800"/>
        </p:xfrm>
        <a:graphic>
          <a:graphicData uri="http://schemas.openxmlformats.org/drawingml/2006/table">
            <a:tbl>
              <a:tblPr firstRow="1" bandRow="1">
                <a:tableStyleId>{7DF18680-E054-41AD-8BC1-D1AEF772440D}</a:tableStyleId>
              </a:tblPr>
              <a:tblGrid>
                <a:gridCol w="3193939"/>
                <a:gridCol w="4287360"/>
              </a:tblGrid>
              <a:tr h="6400800">
                <a:tc>
                  <a:txBody>
                    <a:bodyPr/>
                    <a:lstStyle/>
                    <a:p>
                      <a:endParaRPr lang="en-US" sz="1800" u="none" kern="1200" baseline="0" dirty="0" smtClean="0">
                        <a:solidFill>
                          <a:schemeClr val="tx1"/>
                        </a:solidFill>
                        <a:effectLst/>
                      </a:endParaRPr>
                    </a:p>
                    <a:p>
                      <a:r>
                        <a:rPr lang="en-US" sz="2000" u="none" kern="1200" baseline="0" dirty="0" smtClean="0">
                          <a:solidFill>
                            <a:schemeClr val="tx1"/>
                          </a:solidFill>
                          <a:effectLst/>
                        </a:rPr>
                        <a:t>TESTS</a:t>
                      </a:r>
                    </a:p>
                    <a:p>
                      <a:endParaRPr lang="en-US" sz="1800" u="none" kern="1200" baseline="0" dirty="0" smtClean="0">
                        <a:solidFill>
                          <a:schemeClr val="tx1"/>
                        </a:solidFill>
                        <a:effectLst/>
                      </a:endParaRPr>
                    </a:p>
                    <a:p>
                      <a:endParaRPr lang="en-US" sz="1800" b="0" u="none" kern="1200" baseline="0" dirty="0" smtClean="0">
                        <a:solidFill>
                          <a:schemeClr val="tx1"/>
                        </a:solidFill>
                        <a:effectLst/>
                      </a:endParaRPr>
                    </a:p>
                    <a:p>
                      <a:r>
                        <a:rPr lang="en-US" sz="1800" b="0" u="none" kern="1200" baseline="0" dirty="0" smtClean="0">
                          <a:solidFill>
                            <a:schemeClr val="tx1"/>
                          </a:solidFill>
                          <a:effectLst/>
                        </a:rPr>
                        <a:t>ENDOSCOPY</a:t>
                      </a: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endParaRPr lang="en-US" sz="1800" b="0" u="none" kern="1200" baseline="0" dirty="0" smtClean="0">
                        <a:solidFill>
                          <a:schemeClr val="tx1"/>
                        </a:solidFill>
                        <a:effectLst/>
                      </a:endParaRPr>
                    </a:p>
                    <a:p>
                      <a:r>
                        <a:rPr lang="en-US" sz="1800" b="0" u="none" kern="1200" baseline="0" dirty="0" smtClean="0">
                          <a:solidFill>
                            <a:schemeClr val="tx1"/>
                          </a:solidFill>
                          <a:effectLst/>
                        </a:rPr>
                        <a:t>CT Scan</a:t>
                      </a:r>
                    </a:p>
                    <a:p>
                      <a:r>
                        <a:rPr lang="en-US" sz="1800" b="0" u="none" kern="1200" baseline="0" dirty="0" smtClean="0">
                          <a:solidFill>
                            <a:schemeClr val="tx1"/>
                          </a:solidFill>
                          <a:effectLst/>
                        </a:rPr>
                        <a:t>(Computed tomography Scan)</a:t>
                      </a:r>
                    </a:p>
                  </a:txBody>
                  <a:tcPr marT="45727" marB="45727"/>
                </a:tc>
                <a:tc>
                  <a:txBody>
                    <a:bodyPr/>
                    <a:lstStyle/>
                    <a:p>
                      <a:pPr marL="285750" indent="-285750">
                        <a:buFont typeface="Arial" pitchFamily="34" charset="0"/>
                        <a:buChar char="•"/>
                      </a:pPr>
                      <a:endParaRPr lang="en-US" sz="1800" b="1" kern="1200" dirty="0" smtClean="0">
                        <a:solidFill>
                          <a:schemeClr val="tx1"/>
                        </a:solidFill>
                        <a:effectLst/>
                        <a:latin typeface="+mn-lt"/>
                        <a:ea typeface="+mn-ea"/>
                        <a:cs typeface="+mn-cs"/>
                      </a:endParaRPr>
                    </a:p>
                    <a:p>
                      <a:pPr marL="285750" indent="-285750">
                        <a:buFont typeface="Arial" pitchFamily="34" charset="0"/>
                        <a:buNone/>
                      </a:pPr>
                      <a:r>
                        <a:rPr lang="en-US" sz="2000" b="1" kern="1200" dirty="0" smtClean="0">
                          <a:solidFill>
                            <a:schemeClr val="tx1"/>
                          </a:solidFill>
                          <a:effectLst/>
                          <a:latin typeface="+mn-lt"/>
                          <a:ea typeface="+mn-ea"/>
                          <a:cs typeface="+mn-cs"/>
                        </a:rPr>
                        <a:t>CROHN’S DISEASE and</a:t>
                      </a:r>
                      <a:r>
                        <a:rPr lang="en-US" sz="2000" b="1" kern="1200" baseline="0" dirty="0" smtClean="0">
                          <a:solidFill>
                            <a:schemeClr val="tx1"/>
                          </a:solidFill>
                          <a:effectLst/>
                          <a:latin typeface="+mn-lt"/>
                          <a:ea typeface="+mn-ea"/>
                          <a:cs typeface="+mn-cs"/>
                        </a:rPr>
                        <a:t> ULCERATIVE COLITIS</a:t>
                      </a:r>
                      <a:endParaRPr lang="en-US" sz="2000" b="1" kern="1200" dirty="0" smtClean="0">
                        <a:solidFill>
                          <a:schemeClr val="tx1"/>
                        </a:solidFill>
                        <a:effectLst/>
                        <a:latin typeface="+mn-lt"/>
                        <a:ea typeface="+mn-ea"/>
                        <a:cs typeface="+mn-cs"/>
                      </a:endParaRPr>
                    </a:p>
                    <a:p>
                      <a:pPr marL="285750" indent="-285750">
                        <a:buFont typeface="Arial" pitchFamily="34" charset="0"/>
                        <a:buChar char="•"/>
                      </a:pPr>
                      <a:endParaRPr lang="en-US" sz="1800" b="1" kern="1200" dirty="0" smtClean="0">
                        <a:solidFill>
                          <a:schemeClr val="tx1"/>
                        </a:solidFill>
                        <a:effectLst/>
                        <a:latin typeface="+mn-lt"/>
                        <a:ea typeface="+mn-ea"/>
                        <a:cs typeface="+mn-cs"/>
                      </a:endParaRPr>
                    </a:p>
                    <a:p>
                      <a:pPr marL="285750" indent="-285750">
                        <a:buFont typeface="Arial" pitchFamily="34" charset="0"/>
                        <a:buChar char="•"/>
                      </a:pPr>
                      <a:r>
                        <a:rPr lang="en-US" sz="1800" b="0" kern="1200" dirty="0" smtClean="0">
                          <a:solidFill>
                            <a:schemeClr val="tx1"/>
                          </a:solidFill>
                          <a:effectLst/>
                          <a:latin typeface="+mn-lt"/>
                          <a:ea typeface="+mn-ea"/>
                          <a:cs typeface="+mn-cs"/>
                        </a:rPr>
                        <a:t>a capsule containing miniature video camera is swallowed</a:t>
                      </a:r>
                      <a:endParaRPr lang="en-US" sz="1800" b="0" kern="1200" dirty="0" smtClean="0">
                        <a:solidFill>
                          <a:schemeClr val="lt1"/>
                        </a:solidFill>
                        <a:effectLst/>
                        <a:latin typeface="+mn-lt"/>
                        <a:ea typeface="+mn-ea"/>
                        <a:cs typeface="+mn-cs"/>
                      </a:endParaRPr>
                    </a:p>
                    <a:p>
                      <a:pPr marL="285750" indent="-285750">
                        <a:buFont typeface="Arial" pitchFamily="34" charset="0"/>
                        <a:buChar char="•"/>
                      </a:pPr>
                      <a:r>
                        <a:rPr lang="en-US" sz="1800" b="0" kern="1200" dirty="0" smtClean="0">
                          <a:solidFill>
                            <a:schemeClr val="tx1"/>
                          </a:solidFill>
                          <a:effectLst/>
                          <a:latin typeface="+mn-lt"/>
                          <a:ea typeface="+mn-ea"/>
                          <a:cs typeface="+mn-cs"/>
                        </a:rPr>
                        <a:t>capsule travels through the small intestine, it sends video images of the lining of the small intestine to a receiver carried on a belt at the waist.</a:t>
                      </a:r>
                    </a:p>
                    <a:p>
                      <a:pPr marL="285750" indent="-285750">
                        <a:buFont typeface="Arial" pitchFamily="34" charset="0"/>
                        <a:buChar char="•"/>
                      </a:pPr>
                      <a:r>
                        <a:rPr lang="en-US" sz="1800" b="0" kern="1200" dirty="0" smtClean="0">
                          <a:solidFill>
                            <a:schemeClr val="tx1"/>
                          </a:solidFill>
                          <a:effectLst/>
                          <a:latin typeface="+mn-lt"/>
                          <a:ea typeface="+mn-ea"/>
                          <a:cs typeface="+mn-cs"/>
                        </a:rPr>
                        <a:t>images are downloaded and then seen in a computer. </a:t>
                      </a:r>
                    </a:p>
                    <a:p>
                      <a:pPr marL="285750" indent="-285750">
                        <a:buFont typeface="Arial" pitchFamily="34" charset="0"/>
                        <a:buChar char="•"/>
                      </a:pPr>
                      <a:endParaRPr lang="en-US" sz="1800" b="0" kern="1200" dirty="0" smtClean="0">
                        <a:solidFill>
                          <a:schemeClr val="tx1"/>
                        </a:solidFill>
                        <a:effectLst/>
                        <a:latin typeface="+mn-lt"/>
                        <a:ea typeface="+mn-ea"/>
                        <a:cs typeface="+mn-cs"/>
                      </a:endParaRPr>
                    </a:p>
                    <a:p>
                      <a:pPr marL="285750" indent="-285750">
                        <a:buFont typeface="Arial" pitchFamily="34" charset="0"/>
                        <a:buChar char="•"/>
                      </a:pPr>
                      <a:endParaRPr lang="en-US" sz="1800" b="0" kern="1200" dirty="0" smtClean="0">
                        <a:solidFill>
                          <a:schemeClr val="tx1"/>
                        </a:solidFill>
                        <a:effectLst/>
                        <a:latin typeface="+mn-lt"/>
                        <a:ea typeface="+mn-ea"/>
                        <a:cs typeface="+mn-cs"/>
                      </a:endParaRPr>
                    </a:p>
                    <a:p>
                      <a:pPr marL="285750" indent="-285750">
                        <a:buFont typeface="Arial" pitchFamily="34" charset="0"/>
                        <a:buChar char="•"/>
                      </a:pPr>
                      <a:endParaRPr lang="en-US" sz="1800" b="0" kern="1200" dirty="0" smtClean="0">
                        <a:solidFill>
                          <a:schemeClr val="tx1"/>
                        </a:solidFill>
                        <a:effectLst/>
                        <a:latin typeface="+mn-lt"/>
                        <a:ea typeface="+mn-ea"/>
                        <a:cs typeface="+mn-cs"/>
                      </a:endParaRPr>
                    </a:p>
                    <a:p>
                      <a:pPr marL="285750" indent="-285750">
                        <a:buFont typeface="Arial" pitchFamily="34" charset="0"/>
                        <a:buChar char="•"/>
                      </a:pPr>
                      <a:r>
                        <a:rPr lang="en-US" sz="1800" b="0" kern="1200" dirty="0" smtClean="0">
                          <a:solidFill>
                            <a:schemeClr val="tx1"/>
                          </a:solidFill>
                          <a:effectLst/>
                          <a:latin typeface="+mn-lt"/>
                          <a:ea typeface="+mn-ea"/>
                          <a:cs typeface="+mn-cs"/>
                        </a:rPr>
                        <a:t>Type of X-</a:t>
                      </a:r>
                      <a:r>
                        <a:rPr lang="en-US" sz="1800" b="0" kern="1200" baseline="0" dirty="0" smtClean="0">
                          <a:solidFill>
                            <a:schemeClr val="tx1"/>
                          </a:solidFill>
                          <a:effectLst/>
                          <a:latin typeface="+mn-lt"/>
                          <a:ea typeface="+mn-ea"/>
                          <a:cs typeface="+mn-cs"/>
                        </a:rPr>
                        <a:t> ray provide cross- sectional view of body</a:t>
                      </a:r>
                      <a:endParaRPr lang="en-US" sz="1800" b="0" kern="1200" dirty="0" smtClean="0">
                        <a:solidFill>
                          <a:schemeClr val="tx1"/>
                        </a:solidFill>
                        <a:effectLst/>
                        <a:latin typeface="+mn-lt"/>
                        <a:ea typeface="+mn-ea"/>
                        <a:cs typeface="+mn-cs"/>
                      </a:endParaRPr>
                    </a:p>
                    <a:p>
                      <a:pPr marL="285750" indent="-285750">
                        <a:buFont typeface="Arial" pitchFamily="34" charset="0"/>
                        <a:buChar char="•"/>
                      </a:pPr>
                      <a:r>
                        <a:rPr lang="en-US" sz="1800" b="0" kern="1200" baseline="0" dirty="0" smtClean="0">
                          <a:solidFill>
                            <a:schemeClr val="tx1"/>
                          </a:solidFill>
                          <a:effectLst/>
                          <a:latin typeface="+mn-lt"/>
                          <a:ea typeface="+mn-ea"/>
                          <a:cs typeface="+mn-cs"/>
                        </a:rPr>
                        <a:t>  Show  the body’s internal organs and tissues.</a:t>
                      </a:r>
                      <a:endParaRPr lang="en-US" sz="1800" b="0" kern="1200" dirty="0" smtClean="0">
                        <a:solidFill>
                          <a:schemeClr val="tx1"/>
                        </a:solidFill>
                        <a:effectLst/>
                        <a:latin typeface="+mn-lt"/>
                        <a:ea typeface="+mn-ea"/>
                        <a:cs typeface="+mn-cs"/>
                      </a:endParaRPr>
                    </a:p>
                  </a:txBody>
                  <a:tcPr marT="45727" marB="45727"/>
                </a:tc>
              </a:tr>
            </a:tbl>
          </a:graphicData>
        </a:graphic>
      </p:graphicFrame>
    </p:spTree>
    <p:extLst>
      <p:ext uri="{BB962C8B-B14F-4D97-AF65-F5344CB8AC3E}">
        <p14:creationId xmlns="" xmlns:p14="http://schemas.microsoft.com/office/powerpoint/2010/main" val="12303435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202952580"/>
              </p:ext>
            </p:extLst>
          </p:nvPr>
        </p:nvGraphicFramePr>
        <p:xfrm>
          <a:off x="457200" y="228600"/>
          <a:ext cx="6781800" cy="6629400"/>
        </p:xfrm>
        <a:graphic>
          <a:graphicData uri="http://schemas.openxmlformats.org/drawingml/2006/table">
            <a:tbl>
              <a:tblPr firstRow="1" bandRow="1">
                <a:tableStyleId>{7DF18680-E054-41AD-8BC1-D1AEF772440D}</a:tableStyleId>
              </a:tblPr>
              <a:tblGrid>
                <a:gridCol w="3390900"/>
                <a:gridCol w="3390900"/>
              </a:tblGrid>
              <a:tr h="3314700">
                <a:tc>
                  <a:txBody>
                    <a:bodyPr/>
                    <a:lstStyle/>
                    <a:p>
                      <a:r>
                        <a:rPr lang="en-US" sz="2000" b="1" dirty="0" smtClean="0">
                          <a:solidFill>
                            <a:schemeClr val="tx1"/>
                          </a:solidFill>
                        </a:rPr>
                        <a:t>TESTS</a:t>
                      </a: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endParaRPr lang="en-US" sz="1600" b="0" dirty="0" smtClean="0">
                        <a:solidFill>
                          <a:schemeClr val="tx1"/>
                        </a:solidFill>
                      </a:endParaRPr>
                    </a:p>
                    <a:p>
                      <a:r>
                        <a:rPr lang="en-US" sz="1600" b="0" dirty="0" smtClean="0">
                          <a:solidFill>
                            <a:schemeClr val="tx1"/>
                          </a:solidFill>
                        </a:rPr>
                        <a:t>COLONOSCOPY</a:t>
                      </a:r>
                    </a:p>
                    <a:p>
                      <a:endParaRPr lang="en-US" sz="1600" b="0" dirty="0" smtClean="0">
                        <a:solidFill>
                          <a:schemeClr val="tx1"/>
                        </a:solidFill>
                      </a:endParaRPr>
                    </a:p>
                    <a:p>
                      <a:endParaRPr lang="en-US" sz="1600" b="0" dirty="0" smtClean="0">
                        <a:solidFill>
                          <a:schemeClr val="tx1"/>
                        </a:solidFill>
                      </a:endParaRPr>
                    </a:p>
                    <a:p>
                      <a:endParaRPr lang="en-US" sz="1600" b="0" dirty="0">
                        <a:solidFill>
                          <a:schemeClr val="tx1"/>
                        </a:solidFill>
                      </a:endParaRPr>
                    </a:p>
                  </a:txBody>
                  <a:tcPr/>
                </a:tc>
                <a:tc>
                  <a:txBody>
                    <a:bodyPr/>
                    <a:lstStyle/>
                    <a:p>
                      <a:pPr marL="285750" indent="-285750">
                        <a:buFont typeface="Arial" pitchFamily="34" charset="0"/>
                        <a:buNone/>
                      </a:pPr>
                      <a:r>
                        <a:rPr lang="en-US" sz="2000" b="1" kern="1200" dirty="0" smtClean="0">
                          <a:solidFill>
                            <a:schemeClr val="tx1"/>
                          </a:solidFill>
                          <a:effectLst/>
                          <a:latin typeface="+mn-lt"/>
                          <a:ea typeface="+mn-ea"/>
                          <a:cs typeface="+mn-cs"/>
                        </a:rPr>
                        <a:t>CROHN’S DISEASE and ULCERATIVE COLITIS</a:t>
                      </a:r>
                    </a:p>
                    <a:p>
                      <a:pPr marL="285750" indent="-285750">
                        <a:buFont typeface="Arial" pitchFamily="34" charset="0"/>
                        <a:buChar char="•"/>
                      </a:pPr>
                      <a:endParaRPr lang="en-US" sz="1600" b="0" kern="1200" dirty="0" smtClean="0">
                        <a:solidFill>
                          <a:schemeClr val="tx1"/>
                        </a:solidFill>
                        <a:effectLst/>
                        <a:latin typeface="+mn-lt"/>
                        <a:ea typeface="+mn-ea"/>
                        <a:cs typeface="+mn-cs"/>
                      </a:endParaRPr>
                    </a:p>
                    <a:p>
                      <a:pPr marL="285750" indent="-285750">
                        <a:buFont typeface="Arial" pitchFamily="34" charset="0"/>
                        <a:buChar char="•"/>
                      </a:pPr>
                      <a:r>
                        <a:rPr lang="en-US" sz="1600" b="0" kern="1200" dirty="0" smtClean="0">
                          <a:solidFill>
                            <a:schemeClr val="tx1"/>
                          </a:solidFill>
                          <a:effectLst/>
                          <a:latin typeface="+mn-lt"/>
                          <a:ea typeface="+mn-ea"/>
                          <a:cs typeface="+mn-cs"/>
                        </a:rPr>
                        <a:t>Detect</a:t>
                      </a:r>
                      <a:r>
                        <a:rPr lang="en-US" sz="1600" b="0" kern="1200" baseline="0" dirty="0" smtClean="0">
                          <a:solidFill>
                            <a:schemeClr val="tx1"/>
                          </a:solidFill>
                          <a:effectLst/>
                          <a:latin typeface="+mn-lt"/>
                          <a:ea typeface="+mn-ea"/>
                          <a:cs typeface="+mn-cs"/>
                        </a:rPr>
                        <a:t> </a:t>
                      </a:r>
                      <a:r>
                        <a:rPr lang="en-US" sz="1600" b="0" kern="1200" dirty="0" smtClean="0">
                          <a:solidFill>
                            <a:schemeClr val="tx1"/>
                          </a:solidFill>
                          <a:effectLst/>
                          <a:latin typeface="+mn-lt"/>
                          <a:ea typeface="+mn-ea"/>
                          <a:cs typeface="+mn-cs"/>
                        </a:rPr>
                        <a:t>small ulcers or small areas of inflammation of the colon and terminal ileum</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effectLst/>
                          <a:latin typeface="+mn-lt"/>
                          <a:ea typeface="+mn-ea"/>
                          <a:cs typeface="+mn-cs"/>
                        </a:rPr>
                        <a:t>Small tissue samples (biopsies) can be obtained </a:t>
                      </a:r>
                      <a:endParaRPr lang="en-US" sz="1600" b="0" dirty="0" smtClean="0">
                        <a:solidFill>
                          <a:schemeClr val="tx1"/>
                        </a:solidFill>
                      </a:endParaRPr>
                    </a:p>
                    <a:p>
                      <a:pPr marL="285750" indent="-285750">
                        <a:buFont typeface="Arial" pitchFamily="34" charset="0"/>
                        <a:buChar char="•"/>
                      </a:pPr>
                      <a:endParaRPr lang="en-US" sz="1600" b="0" dirty="0">
                        <a:solidFill>
                          <a:schemeClr val="tx1"/>
                        </a:solidFill>
                      </a:endParaRPr>
                    </a:p>
                  </a:txBody>
                  <a:tcPr/>
                </a:tc>
              </a:tr>
              <a:tr h="3314700">
                <a:tc>
                  <a:txBody>
                    <a:bodyPr/>
                    <a:lstStyle/>
                    <a:p>
                      <a:r>
                        <a:rPr lang="en-US" sz="1600" b="0" kern="1200" dirty="0" smtClean="0">
                          <a:solidFill>
                            <a:schemeClr val="dk1"/>
                          </a:solidFill>
                          <a:effectLst/>
                          <a:latin typeface="+mn-lt"/>
                          <a:ea typeface="+mn-ea"/>
                          <a:cs typeface="+mn-cs"/>
                        </a:rPr>
                        <a:t>Barium X-ray </a:t>
                      </a:r>
                      <a:endParaRPr lang="en-US" sz="1600" b="0" dirty="0"/>
                    </a:p>
                  </a:txBody>
                  <a:tcPr/>
                </a:tc>
                <a:tc>
                  <a:txBody>
                    <a:bodyPr/>
                    <a:lstStyle/>
                    <a:p>
                      <a:pPr marL="285750" indent="-285750">
                        <a:buFont typeface="Arial" pitchFamily="34" charset="0"/>
                        <a:buChar char="•"/>
                      </a:pPr>
                      <a:r>
                        <a:rPr lang="en-US" sz="1600" b="0" kern="1200" dirty="0" smtClean="0">
                          <a:solidFill>
                            <a:schemeClr val="dk1"/>
                          </a:solidFill>
                          <a:effectLst/>
                          <a:latin typeface="+mn-lt"/>
                          <a:ea typeface="+mn-ea"/>
                          <a:cs typeface="+mn-cs"/>
                        </a:rPr>
                        <a:t> ingested orally, it fills the intestine, and pictures (X-rays) can be taken of the stomach and the small intestines.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dk1"/>
                          </a:solidFill>
                          <a:effectLst/>
                          <a:latin typeface="+mn-lt"/>
                          <a:ea typeface="+mn-ea"/>
                          <a:cs typeface="+mn-cs"/>
                        </a:rPr>
                        <a:t>show ulcerations, narrowing, and, sometimes, fistulae of the bowel</a:t>
                      </a:r>
                      <a:r>
                        <a:rPr lang="en-US" sz="1600" b="0" kern="1200" baseline="0" dirty="0" smtClean="0">
                          <a:solidFill>
                            <a:schemeClr val="dk1"/>
                          </a:solidFill>
                          <a:effectLst/>
                          <a:latin typeface="+mn-lt"/>
                          <a:ea typeface="+mn-ea"/>
                          <a:cs typeface="+mn-cs"/>
                        </a:rPr>
                        <a:t> when administered through the rectum.</a:t>
                      </a:r>
                      <a:endParaRPr lang="en-US" sz="1600" b="0" kern="1200" dirty="0" smtClean="0">
                        <a:solidFill>
                          <a:schemeClr val="dk1"/>
                        </a:solidFill>
                        <a:effectLst/>
                        <a:latin typeface="+mn-lt"/>
                        <a:ea typeface="+mn-ea"/>
                        <a:cs typeface="+mn-cs"/>
                      </a:endParaRPr>
                    </a:p>
                    <a:p>
                      <a:pPr marL="285750" indent="-285750">
                        <a:buFont typeface="Arial" pitchFamily="34" charset="0"/>
                        <a:buChar char="•"/>
                      </a:pPr>
                      <a:endParaRPr lang="en-US" sz="1600" b="0" dirty="0"/>
                    </a:p>
                  </a:txBody>
                  <a:tcPr/>
                </a:tc>
              </a:tr>
            </a:tbl>
          </a:graphicData>
        </a:graphic>
      </p:graphicFrame>
    </p:spTree>
    <p:extLst>
      <p:ext uri="{BB962C8B-B14F-4D97-AF65-F5344CB8AC3E}">
        <p14:creationId xmlns="" xmlns:p14="http://schemas.microsoft.com/office/powerpoint/2010/main" val="39357396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3200" b="1" u="sng" dirty="0" smtClean="0">
                <a:latin typeface="+mn-lt"/>
              </a:rPr>
              <a:t>Nutritional care</a:t>
            </a:r>
            <a:endParaRPr lang="en-US" sz="3200" b="1" u="sng" dirty="0">
              <a:latin typeface="+mn-lt"/>
            </a:endParaRPr>
          </a:p>
        </p:txBody>
      </p:sp>
      <p:sp>
        <p:nvSpPr>
          <p:cNvPr id="3" name="Content Placeholder 2"/>
          <p:cNvSpPr>
            <a:spLocks noGrp="1"/>
          </p:cNvSpPr>
          <p:nvPr>
            <p:ph idx="1"/>
          </p:nvPr>
        </p:nvSpPr>
        <p:spPr/>
        <p:txBody>
          <a:bodyPr/>
          <a:lstStyle/>
          <a:p>
            <a:pPr>
              <a:buNone/>
            </a:pPr>
            <a:r>
              <a:rPr lang="en-US" b="1" dirty="0" smtClean="0"/>
              <a:t>CALORIE</a:t>
            </a:r>
            <a:r>
              <a:rPr lang="en-US" dirty="0" smtClean="0"/>
              <a:t>-</a:t>
            </a:r>
          </a:p>
          <a:p>
            <a:pPr>
              <a:buNone/>
            </a:pPr>
            <a:r>
              <a:rPr lang="en-US" dirty="0" smtClean="0"/>
              <a:t>-</a:t>
            </a:r>
            <a:r>
              <a:rPr lang="en-US" dirty="0" err="1" smtClean="0"/>
              <a:t>adequte</a:t>
            </a:r>
            <a:r>
              <a:rPr lang="en-US" dirty="0" smtClean="0"/>
              <a:t> supply - about 2000-2500kcal</a:t>
            </a:r>
          </a:p>
          <a:p>
            <a:pPr>
              <a:buNone/>
            </a:pPr>
            <a:r>
              <a:rPr lang="en-US" b="1" dirty="0" smtClean="0"/>
              <a:t>PROTEIN</a:t>
            </a:r>
          </a:p>
          <a:p>
            <a:pPr>
              <a:buNone/>
            </a:pPr>
            <a:r>
              <a:rPr lang="en-US" dirty="0" smtClean="0"/>
              <a:t>-ulcerative colitis patient –losses of  4-8 gm nitrogen per day .</a:t>
            </a:r>
          </a:p>
          <a:p>
            <a:pPr>
              <a:buNone/>
            </a:pPr>
            <a:r>
              <a:rPr lang="en-US" dirty="0" smtClean="0"/>
              <a:t>-Normal excretion is 2gm daily</a:t>
            </a:r>
          </a:p>
          <a:p>
            <a:pPr>
              <a:buNone/>
            </a:pPr>
            <a:r>
              <a:rPr lang="en-US" dirty="0" smtClean="0"/>
              <a:t>-serum albumin levels  low.</a:t>
            </a:r>
          </a:p>
          <a:p>
            <a:pPr>
              <a:buNone/>
            </a:pPr>
            <a:r>
              <a:rPr lang="en-US" b="1" dirty="0" smtClean="0"/>
              <a:t>CHO</a:t>
            </a:r>
          </a:p>
          <a:p>
            <a:pPr>
              <a:buNone/>
            </a:pPr>
            <a:r>
              <a:rPr lang="en-US" dirty="0" smtClean="0"/>
              <a:t>-easily absorbable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a:bodyPr>
          <a:lstStyle/>
          <a:p>
            <a:pPr>
              <a:buNone/>
            </a:pPr>
            <a:r>
              <a:rPr lang="en-US" b="1" dirty="0" smtClean="0"/>
              <a:t>Vitamins</a:t>
            </a:r>
          </a:p>
          <a:p>
            <a:pPr>
              <a:buNone/>
            </a:pPr>
            <a:r>
              <a:rPr lang="en-US" dirty="0" smtClean="0"/>
              <a:t>-multivitamin </a:t>
            </a:r>
            <a:r>
              <a:rPr lang="en-US" dirty="0" err="1" smtClean="0"/>
              <a:t>preprations</a:t>
            </a:r>
            <a:r>
              <a:rPr lang="en-US" dirty="0" smtClean="0"/>
              <a:t> should be administered orally or injected</a:t>
            </a:r>
          </a:p>
          <a:p>
            <a:pPr>
              <a:buNone/>
            </a:pPr>
            <a:r>
              <a:rPr lang="en-US" b="1" dirty="0" smtClean="0"/>
              <a:t>Minerals</a:t>
            </a:r>
          </a:p>
          <a:p>
            <a:pPr>
              <a:buNone/>
            </a:pPr>
            <a:r>
              <a:rPr lang="en-US" dirty="0" smtClean="0"/>
              <a:t>Sodium</a:t>
            </a:r>
          </a:p>
          <a:p>
            <a:pPr>
              <a:buNone/>
            </a:pPr>
            <a:r>
              <a:rPr lang="en-US" dirty="0" smtClean="0"/>
              <a:t>Potassium</a:t>
            </a:r>
          </a:p>
          <a:p>
            <a:pPr>
              <a:buNone/>
            </a:pPr>
            <a:r>
              <a:rPr lang="en-US" b="1" dirty="0" smtClean="0"/>
              <a:t>Iron-</a:t>
            </a:r>
          </a:p>
          <a:p>
            <a:pPr>
              <a:buNone/>
            </a:pPr>
            <a:r>
              <a:rPr lang="en-US" dirty="0" smtClean="0"/>
              <a:t>Elemental iron should be given .</a:t>
            </a:r>
          </a:p>
          <a:p>
            <a:pPr>
              <a:buNone/>
            </a:pPr>
            <a:r>
              <a:rPr lang="en-US" dirty="0" smtClean="0"/>
              <a:t>If anemia is there 100 mg  of iron dextrin should  be given.</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09600"/>
          </a:xfrm>
        </p:spPr>
        <p:txBody>
          <a:bodyPr>
            <a:normAutofit fontScale="90000"/>
          </a:bodyPr>
          <a:lstStyle/>
          <a:p>
            <a:r>
              <a:rPr lang="en-US" dirty="0" smtClean="0"/>
              <a:t>                  COMPARISON</a:t>
            </a:r>
            <a:endParaRPr lang="en-US" dirty="0"/>
          </a:p>
        </p:txBody>
      </p:sp>
      <p:graphicFrame>
        <p:nvGraphicFramePr>
          <p:cNvPr id="4" name="Content Placeholder 3"/>
          <p:cNvGraphicFramePr>
            <a:graphicFrameLocks noGrp="1"/>
          </p:cNvGraphicFramePr>
          <p:nvPr>
            <p:ph idx="1"/>
          </p:nvPr>
        </p:nvGraphicFramePr>
        <p:xfrm>
          <a:off x="304800" y="609600"/>
          <a:ext cx="8229600" cy="6248400"/>
        </p:xfrm>
        <a:graphic>
          <a:graphicData uri="http://schemas.openxmlformats.org/drawingml/2006/table">
            <a:tbl>
              <a:tblPr firstRow="1" bandRow="1">
                <a:tableStyleId>{5C22544A-7EE6-4342-B048-85BDC9FD1C3A}</a:tableStyleId>
              </a:tblPr>
              <a:tblGrid>
                <a:gridCol w="2743200"/>
                <a:gridCol w="2743200"/>
                <a:gridCol w="2743200"/>
              </a:tblGrid>
              <a:tr h="1247548">
                <a:tc>
                  <a:txBody>
                    <a:bodyPr/>
                    <a:lstStyle/>
                    <a:p>
                      <a:endParaRPr lang="en-US" dirty="0"/>
                    </a:p>
                  </a:txBody>
                  <a:tcPr/>
                </a:tc>
                <a:tc>
                  <a:txBody>
                    <a:bodyPr/>
                    <a:lstStyle/>
                    <a:p>
                      <a:r>
                        <a:rPr lang="en-US" sz="2400" dirty="0" smtClean="0"/>
                        <a:t>ULCERATIVE</a:t>
                      </a:r>
                      <a:r>
                        <a:rPr lang="en-US" sz="2400" baseline="0" dirty="0" smtClean="0"/>
                        <a:t> COLITIS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CROHN’S DISEASE</a:t>
                      </a:r>
                    </a:p>
                    <a:p>
                      <a:endParaRPr lang="en-US" sz="2400" dirty="0"/>
                    </a:p>
                  </a:txBody>
                  <a:tcPr/>
                </a:tc>
              </a:tr>
              <a:tr h="671756">
                <a:tc>
                  <a:txBody>
                    <a:bodyPr/>
                    <a:lstStyle/>
                    <a:p>
                      <a:r>
                        <a:rPr lang="en-US" dirty="0" smtClean="0"/>
                        <a:t>Most</a:t>
                      </a:r>
                      <a:r>
                        <a:rPr lang="en-US" baseline="0" dirty="0" smtClean="0"/>
                        <a:t> common sites</a:t>
                      </a:r>
                      <a:endParaRPr lang="en-US" dirty="0"/>
                    </a:p>
                  </a:txBody>
                  <a:tcPr/>
                </a:tc>
                <a:tc>
                  <a:txBody>
                    <a:bodyPr/>
                    <a:lstStyle/>
                    <a:p>
                      <a:r>
                        <a:rPr lang="en-US" dirty="0" smtClean="0"/>
                        <a:t>Rectum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Terminal ileum</a:t>
                      </a:r>
                    </a:p>
                    <a:p>
                      <a:endParaRPr lang="en-US" dirty="0"/>
                    </a:p>
                  </a:txBody>
                  <a:tcPr/>
                </a:tc>
              </a:tr>
              <a:tr h="959652">
                <a:tc>
                  <a:txBody>
                    <a:bodyPr/>
                    <a:lstStyle/>
                    <a:p>
                      <a:r>
                        <a:rPr lang="en-US" dirty="0" smtClean="0"/>
                        <a:t>Distribution</a:t>
                      </a:r>
                      <a:endParaRPr lang="en-US" dirty="0"/>
                    </a:p>
                  </a:txBody>
                  <a:tcPr/>
                </a:tc>
                <a:tc>
                  <a:txBody>
                    <a:bodyPr/>
                    <a:lstStyle/>
                    <a:p>
                      <a:r>
                        <a:rPr lang="en-US" dirty="0" smtClean="0"/>
                        <a:t>Rectum to </a:t>
                      </a:r>
                      <a:r>
                        <a:rPr lang="en-US" dirty="0" err="1" smtClean="0"/>
                        <a:t>colon”backwash</a:t>
                      </a:r>
                      <a:r>
                        <a:rPr lang="en-US" dirty="0" smtClean="0"/>
                        <a:t>”</a:t>
                      </a:r>
                    </a:p>
                    <a:p>
                      <a:r>
                        <a:rPr lang="en-US" dirty="0" smtClean="0"/>
                        <a:t>ileitis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Mouth to anus</a:t>
                      </a:r>
                    </a:p>
                    <a:p>
                      <a:endParaRPr lang="en-US" dirty="0" smtClean="0"/>
                    </a:p>
                  </a:txBody>
                  <a:tcPr/>
                </a:tc>
              </a:tr>
              <a:tr h="959652">
                <a:tc>
                  <a:txBody>
                    <a:bodyPr/>
                    <a:lstStyle/>
                    <a:p>
                      <a:r>
                        <a:rPr lang="en-US" dirty="0" smtClean="0"/>
                        <a:t>Spread</a:t>
                      </a:r>
                      <a:endParaRPr lang="en-US" dirty="0"/>
                    </a:p>
                  </a:txBody>
                  <a:tcPr/>
                </a:tc>
                <a:tc>
                  <a:txBody>
                    <a:bodyPr/>
                    <a:lstStyle/>
                    <a:p>
                      <a:r>
                        <a:rPr lang="en-US" dirty="0" err="1" smtClean="0"/>
                        <a:t>Continous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Discontinuity”skip</a:t>
                      </a:r>
                      <a:r>
                        <a:rPr lang="en-US" dirty="0" smtClean="0"/>
                        <a:t> lesions”</a:t>
                      </a:r>
                    </a:p>
                    <a:p>
                      <a:endParaRPr lang="en-US" dirty="0"/>
                    </a:p>
                  </a:txBody>
                  <a:tcPr/>
                </a:tc>
              </a:tr>
              <a:tr h="959652">
                <a:tc>
                  <a:txBody>
                    <a:bodyPr/>
                    <a:lstStyle/>
                    <a:p>
                      <a:r>
                        <a:rPr lang="en-US" dirty="0" smtClean="0"/>
                        <a:t>Gross  features</a:t>
                      </a:r>
                      <a:endParaRPr lang="en-US" dirty="0"/>
                    </a:p>
                  </a:txBody>
                  <a:tcPr/>
                </a:tc>
                <a:tc>
                  <a:txBody>
                    <a:bodyPr/>
                    <a:lstStyle/>
                    <a:p>
                      <a:r>
                        <a:rPr lang="en-US" dirty="0" smtClean="0"/>
                        <a:t>Extensive</a:t>
                      </a:r>
                      <a:r>
                        <a:rPr lang="en-US" baseline="0" dirty="0" smtClean="0"/>
                        <a:t> ulceration</a:t>
                      </a:r>
                      <a:endParaRPr lang="en-US" dirty="0"/>
                    </a:p>
                  </a:txBody>
                  <a:tcPr/>
                </a:tc>
                <a:tc>
                  <a:txBody>
                    <a:bodyPr/>
                    <a:lstStyle/>
                    <a:p>
                      <a:r>
                        <a:rPr lang="en-US" dirty="0" smtClean="0"/>
                        <a:t>Focal </a:t>
                      </a:r>
                      <a:r>
                        <a:rPr lang="en-US" dirty="0" err="1" smtClean="0"/>
                        <a:t>appthous</a:t>
                      </a:r>
                      <a:r>
                        <a:rPr lang="en-US" dirty="0" smtClean="0"/>
                        <a:t> ulcers with intervening normal mucosa</a:t>
                      </a:r>
                      <a:endParaRPr lang="en-US" dirty="0"/>
                    </a:p>
                  </a:txBody>
                  <a:tcPr/>
                </a:tc>
              </a:tr>
              <a:tr h="389192">
                <a:tc>
                  <a:txBody>
                    <a:bodyPr/>
                    <a:lstStyle/>
                    <a:p>
                      <a:endParaRPr lang="en-US"/>
                    </a:p>
                  </a:txBody>
                  <a:tcPr/>
                </a:tc>
                <a:tc>
                  <a:txBody>
                    <a:bodyPr/>
                    <a:lstStyle/>
                    <a:p>
                      <a:r>
                        <a:rPr lang="en-US" dirty="0" smtClean="0"/>
                        <a:t>Pseudo-polyps</a:t>
                      </a:r>
                      <a:endParaRPr lang="en-US" dirty="0"/>
                    </a:p>
                  </a:txBody>
                  <a:tcPr/>
                </a:tc>
                <a:tc>
                  <a:txBody>
                    <a:bodyPr/>
                    <a:lstStyle/>
                    <a:p>
                      <a:r>
                        <a:rPr lang="en-US" dirty="0" smtClean="0"/>
                        <a:t>Linear fissures</a:t>
                      </a:r>
                      <a:endParaRPr lang="en-US" dirty="0"/>
                    </a:p>
                  </a:txBody>
                  <a:tcPr/>
                </a:tc>
              </a:tr>
              <a:tr h="671756">
                <a:tc>
                  <a:txBody>
                    <a:bodyPr/>
                    <a:lstStyle/>
                    <a:p>
                      <a:endParaRPr lang="en-US"/>
                    </a:p>
                  </a:txBody>
                  <a:tcPr/>
                </a:tc>
                <a:tc>
                  <a:txBody>
                    <a:bodyPr/>
                    <a:lstStyle/>
                    <a:p>
                      <a:endParaRPr lang="en-US" dirty="0"/>
                    </a:p>
                  </a:txBody>
                  <a:tcPr/>
                </a:tc>
                <a:tc>
                  <a:txBody>
                    <a:bodyPr/>
                    <a:lstStyle/>
                    <a:p>
                      <a:r>
                        <a:rPr lang="en-US" dirty="0" err="1" smtClean="0"/>
                        <a:t>Cobbelstone</a:t>
                      </a:r>
                      <a:r>
                        <a:rPr lang="en-US" dirty="0" smtClean="0"/>
                        <a:t> </a:t>
                      </a:r>
                      <a:r>
                        <a:rPr lang="en-US" dirty="0" err="1" smtClean="0"/>
                        <a:t>apperance</a:t>
                      </a:r>
                      <a:endParaRPr lang="en-US" dirty="0"/>
                    </a:p>
                  </a:txBody>
                  <a:tcPr/>
                </a:tc>
              </a:tr>
              <a:tr h="389192">
                <a:tc>
                  <a:txBody>
                    <a:bodyPr/>
                    <a:lstStyle/>
                    <a:p>
                      <a:endParaRPr lang="en-US"/>
                    </a:p>
                  </a:txBody>
                  <a:tcPr/>
                </a:tc>
                <a:tc>
                  <a:txBody>
                    <a:bodyPr/>
                    <a:lstStyle/>
                    <a:p>
                      <a:endParaRPr lang="en-US"/>
                    </a:p>
                  </a:txBody>
                  <a:tcPr/>
                </a:tc>
                <a:tc>
                  <a:txBody>
                    <a:bodyPr/>
                    <a:lstStyle/>
                    <a:p>
                      <a:r>
                        <a:rPr lang="en-US" dirty="0" smtClean="0"/>
                        <a:t>Thickened bowel wall</a:t>
                      </a:r>
                      <a:endParaRPr lang="en-US" dirty="0"/>
                    </a:p>
                  </a:txBody>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399"/>
          <a:ext cx="8229600" cy="6705601"/>
        </p:xfrm>
        <a:graphic>
          <a:graphicData uri="http://schemas.openxmlformats.org/drawingml/2006/table">
            <a:tbl>
              <a:tblPr firstRow="1" bandRow="1">
                <a:tableStyleId>{5C22544A-7EE6-4342-B048-85BDC9FD1C3A}</a:tableStyleId>
              </a:tblPr>
              <a:tblGrid>
                <a:gridCol w="2743200"/>
                <a:gridCol w="2743200"/>
                <a:gridCol w="2743200"/>
              </a:tblGrid>
              <a:tr h="1409486">
                <a:tc>
                  <a:txBody>
                    <a:bodyPr/>
                    <a:lstStyle/>
                    <a:p>
                      <a:endParaRPr lang="en-US" dirty="0"/>
                    </a:p>
                  </a:txBody>
                  <a:tcPr/>
                </a:tc>
                <a:tc>
                  <a:txBody>
                    <a:bodyPr/>
                    <a:lstStyle/>
                    <a:p>
                      <a:r>
                        <a:rPr lang="en-US" sz="2400" dirty="0" smtClean="0"/>
                        <a:t>ULCERATIVE</a:t>
                      </a:r>
                      <a:r>
                        <a:rPr lang="en-US" sz="2400" baseline="0" dirty="0" smtClean="0"/>
                        <a:t> COLITIS</a:t>
                      </a:r>
                      <a:endParaRPr lang="en-US" sz="2400" dirty="0"/>
                    </a:p>
                  </a:txBody>
                  <a:tcPr/>
                </a:tc>
                <a:tc>
                  <a:txBody>
                    <a:bodyPr/>
                    <a:lstStyle/>
                    <a:p>
                      <a:r>
                        <a:rPr lang="en-US" sz="2400" dirty="0" smtClean="0"/>
                        <a:t>CROHN’S DISEASE</a:t>
                      </a:r>
                      <a:endParaRPr lang="en-US" sz="2400" dirty="0"/>
                    </a:p>
                  </a:txBody>
                  <a:tcPr/>
                </a:tc>
              </a:tr>
              <a:tr h="640014">
                <a:tc>
                  <a:txBody>
                    <a:bodyPr/>
                    <a:lstStyle/>
                    <a:p>
                      <a:r>
                        <a:rPr lang="en-US" sz="2400" dirty="0" smtClean="0"/>
                        <a:t>Micro</a:t>
                      </a:r>
                      <a:endParaRPr lang="en-US" sz="2400" dirty="0"/>
                    </a:p>
                  </a:txBody>
                  <a:tcPr/>
                </a:tc>
                <a:tc>
                  <a:txBody>
                    <a:bodyPr/>
                    <a:lstStyle/>
                    <a:p>
                      <a:r>
                        <a:rPr lang="en-US" dirty="0" smtClean="0"/>
                        <a:t>No</a:t>
                      </a:r>
                      <a:r>
                        <a:rPr lang="en-US" baseline="0" dirty="0" smtClean="0"/>
                        <a:t> </a:t>
                      </a:r>
                      <a:r>
                        <a:rPr lang="en-US" baseline="0" dirty="0" err="1" smtClean="0"/>
                        <a:t>granulomas</a:t>
                      </a:r>
                      <a:endParaRPr lang="en-US" dirty="0"/>
                    </a:p>
                  </a:txBody>
                  <a:tcPr/>
                </a:tc>
                <a:tc>
                  <a:txBody>
                    <a:bodyPr/>
                    <a:lstStyle/>
                    <a:p>
                      <a:r>
                        <a:rPr lang="en-US" dirty="0" err="1" smtClean="0"/>
                        <a:t>Granulomas</a:t>
                      </a:r>
                      <a:endParaRPr lang="en-US" dirty="0"/>
                    </a:p>
                  </a:txBody>
                  <a:tcPr/>
                </a:tc>
              </a:tr>
              <a:tr h="512011">
                <a:tc>
                  <a:txBody>
                    <a:bodyPr/>
                    <a:lstStyle/>
                    <a:p>
                      <a:r>
                        <a:rPr lang="en-US" dirty="0" err="1" smtClean="0"/>
                        <a:t>Inflamation</a:t>
                      </a:r>
                      <a:endParaRPr lang="en-US" dirty="0"/>
                    </a:p>
                  </a:txBody>
                  <a:tcPr/>
                </a:tc>
                <a:tc>
                  <a:txBody>
                    <a:bodyPr/>
                    <a:lstStyle/>
                    <a:p>
                      <a:r>
                        <a:rPr lang="en-US" dirty="0" smtClean="0"/>
                        <a:t>Low </a:t>
                      </a:r>
                      <a:endParaRPr lang="en-US" dirty="0"/>
                    </a:p>
                  </a:txBody>
                  <a:tcPr/>
                </a:tc>
                <a:tc>
                  <a:txBody>
                    <a:bodyPr/>
                    <a:lstStyle/>
                    <a:p>
                      <a:r>
                        <a:rPr lang="en-US" dirty="0" smtClean="0"/>
                        <a:t>More</a:t>
                      </a:r>
                      <a:endParaRPr lang="en-US" dirty="0"/>
                    </a:p>
                  </a:txBody>
                  <a:tcPr/>
                </a:tc>
              </a:tr>
              <a:tr h="896019">
                <a:tc>
                  <a:txBody>
                    <a:bodyPr/>
                    <a:lstStyle/>
                    <a:p>
                      <a:r>
                        <a:rPr lang="en-US" dirty="0" smtClean="0"/>
                        <a:t>Complication</a:t>
                      </a:r>
                      <a:endParaRPr lang="en-US" dirty="0"/>
                    </a:p>
                  </a:txBody>
                  <a:tcPr/>
                </a:tc>
                <a:tc>
                  <a:txBody>
                    <a:bodyPr/>
                    <a:lstStyle/>
                    <a:p>
                      <a:r>
                        <a:rPr lang="en-US" dirty="0" smtClean="0"/>
                        <a:t>Toxic  </a:t>
                      </a:r>
                      <a:r>
                        <a:rPr lang="en-US" dirty="0" err="1" smtClean="0"/>
                        <a:t>megacolon</a:t>
                      </a:r>
                      <a:endParaRPr lang="en-US" dirty="0"/>
                    </a:p>
                  </a:txBody>
                  <a:tcPr/>
                </a:tc>
                <a:tc>
                  <a:txBody>
                    <a:bodyPr/>
                    <a:lstStyle/>
                    <a:p>
                      <a:r>
                        <a:rPr lang="en-US" dirty="0" smtClean="0"/>
                        <a:t>Strictures, obstruction</a:t>
                      </a:r>
                      <a:endParaRPr lang="en-US" dirty="0"/>
                    </a:p>
                  </a:txBody>
                  <a:tcPr/>
                </a:tc>
              </a:tr>
              <a:tr h="580376">
                <a:tc>
                  <a:txBody>
                    <a:bodyPr/>
                    <a:lstStyle/>
                    <a:p>
                      <a:endParaRPr lang="en-US" dirty="0"/>
                    </a:p>
                  </a:txBody>
                  <a:tcPr/>
                </a:tc>
                <a:tc>
                  <a:txBody>
                    <a:bodyPr/>
                    <a:lstStyle/>
                    <a:p>
                      <a:endParaRPr lang="en-US" dirty="0"/>
                    </a:p>
                  </a:txBody>
                  <a:tcPr/>
                </a:tc>
                <a:tc>
                  <a:txBody>
                    <a:bodyPr/>
                    <a:lstStyle/>
                    <a:p>
                      <a:r>
                        <a:rPr lang="en-US" dirty="0" smtClean="0"/>
                        <a:t>Abscess, Fistula</a:t>
                      </a:r>
                      <a:endParaRPr lang="en-US" dirty="0"/>
                    </a:p>
                  </a:txBody>
                  <a:tcPr/>
                </a:tc>
              </a:tr>
              <a:tr h="512011">
                <a:tc>
                  <a:txBody>
                    <a:bodyPr/>
                    <a:lstStyle/>
                    <a:p>
                      <a:r>
                        <a:rPr lang="en-US" dirty="0" smtClean="0"/>
                        <a:t>Cancer risk</a:t>
                      </a:r>
                      <a:endParaRPr lang="en-US" dirty="0"/>
                    </a:p>
                  </a:txBody>
                  <a:tcPr/>
                </a:tc>
                <a:tc>
                  <a:txBody>
                    <a:bodyPr/>
                    <a:lstStyle/>
                    <a:p>
                      <a:r>
                        <a:rPr lang="en-US" dirty="0" smtClean="0"/>
                        <a:t>5-25%</a:t>
                      </a:r>
                      <a:endParaRPr lang="en-US" dirty="0"/>
                    </a:p>
                  </a:txBody>
                  <a:tcPr/>
                </a:tc>
                <a:tc>
                  <a:txBody>
                    <a:bodyPr/>
                    <a:lstStyle/>
                    <a:p>
                      <a:r>
                        <a:rPr lang="en-US" dirty="0" smtClean="0"/>
                        <a:t>Slight 1-3%</a:t>
                      </a:r>
                      <a:endParaRPr lang="en-US" dirty="0"/>
                    </a:p>
                  </a:txBody>
                  <a:tcPr/>
                </a:tc>
              </a:tr>
              <a:tr h="1077842">
                <a:tc>
                  <a:txBody>
                    <a:bodyPr/>
                    <a:lstStyle/>
                    <a:p>
                      <a:r>
                        <a:rPr lang="en-US" dirty="0" smtClean="0"/>
                        <a:t>Presentation</a:t>
                      </a:r>
                      <a:endParaRPr lang="en-US" dirty="0"/>
                    </a:p>
                  </a:txBody>
                  <a:tcPr/>
                </a:tc>
                <a:tc>
                  <a:txBody>
                    <a:bodyPr/>
                    <a:lstStyle/>
                    <a:p>
                      <a:r>
                        <a:rPr lang="en-US" dirty="0" smtClean="0"/>
                        <a:t>Bloody diarrhea</a:t>
                      </a:r>
                      <a:endParaRPr lang="en-US" dirty="0"/>
                    </a:p>
                  </a:txBody>
                  <a:tcPr/>
                </a:tc>
                <a:tc>
                  <a:txBody>
                    <a:bodyPr/>
                    <a:lstStyle/>
                    <a:p>
                      <a:r>
                        <a:rPr lang="en-US" dirty="0" smtClean="0"/>
                        <a:t>Variable: Pain ,Diarrhea, Wt. loss</a:t>
                      </a:r>
                      <a:endParaRPr lang="en-US" dirty="0"/>
                    </a:p>
                  </a:txBody>
                  <a:tcPr/>
                </a:tc>
              </a:tr>
              <a:tr h="1077842">
                <a:tc>
                  <a:txBody>
                    <a:bodyPr/>
                    <a:lstStyle/>
                    <a:p>
                      <a:r>
                        <a:rPr lang="en-US" dirty="0" err="1" smtClean="0"/>
                        <a:t>Extraintestinal</a:t>
                      </a:r>
                      <a:r>
                        <a:rPr lang="en-US" dirty="0" smtClean="0"/>
                        <a:t> manifestation</a:t>
                      </a:r>
                      <a:endParaRPr lang="en-US" dirty="0"/>
                    </a:p>
                  </a:txBody>
                  <a:tcPr/>
                </a:tc>
                <a:tc>
                  <a:txBody>
                    <a:bodyPr/>
                    <a:lstStyle/>
                    <a:p>
                      <a:r>
                        <a:rPr lang="en-US" dirty="0" smtClean="0"/>
                        <a:t>Common</a:t>
                      </a:r>
                      <a:endParaRPr lang="en-US" dirty="0"/>
                    </a:p>
                  </a:txBody>
                  <a:tcPr/>
                </a:tc>
                <a:tc>
                  <a:txBody>
                    <a:bodyPr/>
                    <a:lstStyle/>
                    <a:p>
                      <a:r>
                        <a:rPr lang="en-US" dirty="0" smtClean="0"/>
                        <a:t>Uncommon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hri krishna compute\Downloads\IBD-comparison.jpg"/>
          <p:cNvPicPr>
            <a:picLocks noGrp="1" noChangeAspect="1" noChangeArrowheads="1"/>
          </p:cNvPicPr>
          <p:nvPr>
            <p:ph idx="1"/>
          </p:nvPr>
        </p:nvPicPr>
        <p:blipFill>
          <a:blip r:embed="rId2"/>
          <a:srcRect/>
          <a:stretch>
            <a:fillRect/>
          </a:stretch>
        </p:blipFill>
        <p:spPr bwMode="auto">
          <a:xfrm>
            <a:off x="838200" y="914400"/>
            <a:ext cx="6934200" cy="49530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hri krishna compute\Downloads\200710261526_42614_000.jpg"/>
          <p:cNvPicPr>
            <a:picLocks noGrp="1" noChangeAspect="1" noChangeArrowheads="1"/>
          </p:cNvPicPr>
          <p:nvPr>
            <p:ph idx="1"/>
          </p:nvPr>
        </p:nvPicPr>
        <p:blipFill>
          <a:blip r:embed="rId2"/>
          <a:srcRect/>
          <a:stretch>
            <a:fillRect/>
          </a:stretch>
        </p:blipFill>
        <p:spPr bwMode="auto">
          <a:xfrm>
            <a:off x="914400" y="762000"/>
            <a:ext cx="7239000" cy="54086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838200" y="533400"/>
            <a:ext cx="7543800" cy="6072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rmAutofit fontScale="90000"/>
          </a:bodyPr>
          <a:lstStyle/>
          <a:p>
            <a:r>
              <a:rPr lang="en-US" b="1" dirty="0" smtClean="0">
                <a:solidFill>
                  <a:srgbClr val="FF0000"/>
                </a:solidFill>
              </a:rPr>
              <a:t>            </a:t>
            </a:r>
            <a:r>
              <a:rPr lang="en-US" sz="5300" b="1" u="sng" dirty="0" smtClean="0">
                <a:solidFill>
                  <a:schemeClr val="tx1"/>
                </a:solidFill>
              </a:rPr>
              <a:t>DIVERTICULITIS</a:t>
            </a:r>
            <a:endParaRPr lang="en-US" sz="5300" u="sng" dirty="0"/>
          </a:p>
        </p:txBody>
      </p:sp>
      <p:sp>
        <p:nvSpPr>
          <p:cNvPr id="3" name="Content Placeholder 2"/>
          <p:cNvSpPr>
            <a:spLocks noGrp="1"/>
          </p:cNvSpPr>
          <p:nvPr>
            <p:ph idx="1"/>
          </p:nvPr>
        </p:nvSpPr>
        <p:spPr>
          <a:xfrm>
            <a:off x="0" y="762000"/>
            <a:ext cx="9144000" cy="6096000"/>
          </a:xfrm>
        </p:spPr>
        <p:txBody>
          <a:bodyPr>
            <a:normAutofit lnSpcReduction="10000"/>
          </a:bodyPr>
          <a:lstStyle/>
          <a:p>
            <a:pPr>
              <a:buNone/>
            </a:pPr>
            <a:r>
              <a:rPr lang="en-US" dirty="0" smtClean="0"/>
              <a:t> </a:t>
            </a:r>
            <a:r>
              <a:rPr lang="en-US" b="1" dirty="0" smtClean="0"/>
              <a:t>DIVERTICULOSIS</a:t>
            </a:r>
          </a:p>
          <a:p>
            <a:pPr>
              <a:buNone/>
            </a:pPr>
            <a:r>
              <a:rPr lang="en-US" dirty="0" smtClean="0"/>
              <a:t>   - It refers to sac –like herniations of the colonic wall.</a:t>
            </a:r>
          </a:p>
          <a:p>
            <a:pPr>
              <a:buNone/>
            </a:pPr>
            <a:r>
              <a:rPr lang="en-US" dirty="0" smtClean="0"/>
              <a:t>  -  Intra colonic pressures and muscular thickening result from complete closure of colonic segments during contractions associated with attempts to small,dry or hard fecal material through the lumen of the bowel.</a:t>
            </a:r>
          </a:p>
          <a:p>
            <a:pPr>
              <a:buNone/>
            </a:pPr>
            <a:r>
              <a:rPr lang="en-US" b="1" dirty="0" smtClean="0"/>
              <a:t>    Diverticulitis</a:t>
            </a:r>
            <a:r>
              <a:rPr lang="en-US" dirty="0" smtClean="0"/>
              <a:t> is a condition in which </a:t>
            </a:r>
            <a:r>
              <a:rPr lang="en-US" dirty="0" err="1" smtClean="0"/>
              <a:t>diverticuli</a:t>
            </a:r>
            <a:r>
              <a:rPr lang="en-US" dirty="0" smtClean="0"/>
              <a:t> </a:t>
            </a:r>
          </a:p>
          <a:p>
            <a:pPr>
              <a:buNone/>
            </a:pPr>
            <a:r>
              <a:rPr lang="en-US" dirty="0" smtClean="0"/>
              <a:t>     in the colon rupture.</a:t>
            </a:r>
          </a:p>
          <a:p>
            <a:pPr>
              <a:buNone/>
            </a:pPr>
            <a:r>
              <a:rPr lang="en-US" dirty="0" smtClean="0"/>
              <a:t>     The rupture results</a:t>
            </a:r>
          </a:p>
          <a:p>
            <a:pPr>
              <a:buNone/>
            </a:pPr>
            <a:r>
              <a:rPr lang="en-US" dirty="0" smtClean="0"/>
              <a:t>      in infection in the</a:t>
            </a:r>
          </a:p>
          <a:p>
            <a:pPr>
              <a:buNone/>
            </a:pPr>
            <a:r>
              <a:rPr lang="en-US" dirty="0" smtClean="0"/>
              <a:t>      tissues that</a:t>
            </a:r>
          </a:p>
          <a:p>
            <a:pPr>
              <a:buNone/>
            </a:pPr>
            <a:r>
              <a:rPr lang="en-US" dirty="0" smtClean="0"/>
              <a:t>      surround the colon</a:t>
            </a:r>
          </a:p>
          <a:p>
            <a:pPr>
              <a:buNone/>
            </a:pPr>
            <a:r>
              <a:rPr lang="en-US" dirty="0" smtClean="0"/>
              <a:t>     and due to inflamed</a:t>
            </a:r>
          </a:p>
          <a:p>
            <a:pPr>
              <a:buNone/>
            </a:pPr>
            <a:r>
              <a:rPr lang="en-US" dirty="0" smtClean="0"/>
              <a:t>     </a:t>
            </a:r>
            <a:r>
              <a:rPr lang="en-US" dirty="0" err="1" smtClean="0"/>
              <a:t>diverticula</a:t>
            </a:r>
            <a:r>
              <a:rPr lang="en-US" dirty="0" smtClean="0"/>
              <a:t>.</a:t>
            </a:r>
            <a:endParaRPr lang="en-US" dirty="0"/>
          </a:p>
        </p:txBody>
      </p:sp>
      <p:pic>
        <p:nvPicPr>
          <p:cNvPr id="4" name="Picture 3" descr="Picture of Diverticular Disease"/>
          <p:cNvPicPr/>
          <p:nvPr/>
        </p:nvPicPr>
        <p:blipFill>
          <a:blip r:embed="rId2"/>
          <a:srcRect/>
          <a:stretch>
            <a:fillRect/>
          </a:stretch>
        </p:blipFill>
        <p:spPr bwMode="auto">
          <a:xfrm>
            <a:off x="4267200" y="3657600"/>
            <a:ext cx="4648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228600"/>
          <a:ext cx="8229600" cy="624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rmAutofit fontScale="90000"/>
          </a:bodyPr>
          <a:lstStyle/>
          <a:p>
            <a:r>
              <a:rPr lang="en-US" dirty="0" smtClean="0"/>
              <a:t>  </a:t>
            </a:r>
            <a:r>
              <a:rPr lang="en-US" sz="3600" b="1" u="sng" dirty="0" smtClean="0"/>
              <a:t> SYMPTOMS</a:t>
            </a:r>
            <a:endParaRPr lang="en-US" sz="3600" b="1" u="sng" dirty="0"/>
          </a:p>
        </p:txBody>
      </p:sp>
      <p:sp>
        <p:nvSpPr>
          <p:cNvPr id="3" name="Content Placeholder 2"/>
          <p:cNvSpPr>
            <a:spLocks noGrp="1"/>
          </p:cNvSpPr>
          <p:nvPr>
            <p:ph idx="1"/>
          </p:nvPr>
        </p:nvSpPr>
        <p:spPr>
          <a:xfrm>
            <a:off x="0" y="762000"/>
            <a:ext cx="8915400" cy="6096000"/>
          </a:xfrm>
        </p:spPr>
        <p:txBody>
          <a:bodyPr>
            <a:normAutofit/>
          </a:bodyPr>
          <a:lstStyle/>
          <a:p>
            <a:pPr>
              <a:defRPr/>
            </a:pPr>
            <a:r>
              <a:rPr lang="en-US" sz="2800" dirty="0" smtClean="0"/>
              <a:t>Abdominal cramping,</a:t>
            </a:r>
          </a:p>
          <a:p>
            <a:pPr>
              <a:defRPr/>
            </a:pPr>
            <a:r>
              <a:rPr lang="en-US" sz="2800" dirty="0" smtClean="0"/>
              <a:t>Constipation </a:t>
            </a:r>
          </a:p>
          <a:p>
            <a:pPr>
              <a:defRPr/>
            </a:pPr>
            <a:r>
              <a:rPr lang="en-US" sz="2800" dirty="0" smtClean="0"/>
              <a:t>Diarrhea </a:t>
            </a:r>
          </a:p>
          <a:p>
            <a:pPr>
              <a:defRPr/>
            </a:pPr>
            <a:r>
              <a:rPr lang="en-US" sz="2800" dirty="0" smtClean="0"/>
              <a:t>Collection of pus (abscess) in the pelvis, </a:t>
            </a:r>
          </a:p>
          <a:p>
            <a:pPr>
              <a:defRPr/>
            </a:pPr>
            <a:r>
              <a:rPr lang="en-US" sz="2800" dirty="0" smtClean="0"/>
              <a:t>Colon obstruction,</a:t>
            </a:r>
          </a:p>
          <a:p>
            <a:pPr>
              <a:defRPr/>
            </a:pPr>
            <a:r>
              <a:rPr lang="en-US" sz="2800" dirty="0" smtClean="0"/>
              <a:t> Infection of the abdominal cavity </a:t>
            </a:r>
          </a:p>
          <a:p>
            <a:pPr>
              <a:defRPr/>
            </a:pPr>
            <a:r>
              <a:rPr lang="en-US" sz="2800" dirty="0" smtClean="0"/>
              <a:t>Bleeding into the colon</a:t>
            </a:r>
            <a:endParaRPr lang="en-US" sz="2800" dirty="0"/>
          </a:p>
        </p:txBody>
      </p:sp>
      <p:pic>
        <p:nvPicPr>
          <p:cNvPr id="1026" name="Picture 2" descr="C:\Users\shri krishna compute\Downloads\Diverticulitis.jpg"/>
          <p:cNvPicPr>
            <a:picLocks noChangeAspect="1" noChangeArrowheads="1"/>
          </p:cNvPicPr>
          <p:nvPr/>
        </p:nvPicPr>
        <p:blipFill>
          <a:blip r:embed="rId2"/>
          <a:srcRect/>
          <a:stretch>
            <a:fillRect/>
          </a:stretch>
        </p:blipFill>
        <p:spPr bwMode="auto">
          <a:xfrm>
            <a:off x="5715000" y="3505200"/>
            <a:ext cx="3276600" cy="3352800"/>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sz="2800" b="1" u="sng" dirty="0" smtClean="0">
                <a:latin typeface="+mn-lt"/>
              </a:rPr>
              <a:t>TREATMENT</a:t>
            </a:r>
            <a:endParaRPr lang="en-US" sz="2800" b="1" u="sng" dirty="0">
              <a:latin typeface="+mn-lt"/>
            </a:endParaRPr>
          </a:p>
        </p:txBody>
      </p:sp>
      <p:sp>
        <p:nvSpPr>
          <p:cNvPr id="3" name="Content Placeholder 2"/>
          <p:cNvSpPr>
            <a:spLocks noGrp="1"/>
          </p:cNvSpPr>
          <p:nvPr>
            <p:ph idx="1"/>
          </p:nvPr>
        </p:nvSpPr>
        <p:spPr/>
        <p:txBody>
          <a:bodyPr/>
          <a:lstStyle/>
          <a:p>
            <a:pPr lvl="0"/>
            <a:r>
              <a:rPr lang="en-US" dirty="0" smtClean="0"/>
              <a:t>Clearing up the infection and inflammation with antibiotics.</a:t>
            </a:r>
          </a:p>
          <a:p>
            <a:pPr lvl="0"/>
            <a:endParaRPr lang="en-US" dirty="0" smtClean="0"/>
          </a:p>
          <a:p>
            <a:pPr lvl="0"/>
            <a:r>
              <a:rPr lang="en-US" dirty="0" smtClean="0"/>
              <a:t>Resting the colon with a liquid diet plus a pain reliever or a drug such as </a:t>
            </a:r>
            <a:r>
              <a:rPr lang="en-US" dirty="0" err="1" smtClean="0"/>
              <a:t>propantheline</a:t>
            </a:r>
            <a:r>
              <a:rPr lang="en-US" dirty="0" smtClean="0"/>
              <a:t> (Pro-</a:t>
            </a:r>
            <a:r>
              <a:rPr lang="en-US" dirty="0" err="1" smtClean="0"/>
              <a:t>Banthine</a:t>
            </a:r>
            <a:r>
              <a:rPr lang="en-US" dirty="0" smtClean="0"/>
              <a:t>) to control muscle spasms.</a:t>
            </a:r>
          </a:p>
          <a:p>
            <a:pPr lvl="0"/>
            <a:endParaRPr lang="en-US" dirty="0" smtClean="0"/>
          </a:p>
          <a:p>
            <a:r>
              <a:rPr lang="en-US" dirty="0" smtClean="0"/>
              <a:t>Preventing or minimizing complications with the proper diet.</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629400"/>
          </a:xfrm>
        </p:spPr>
        <p:txBody>
          <a:bodyPr>
            <a:normAutofit/>
          </a:bodyPr>
          <a:lstStyle/>
          <a:p>
            <a:pPr marL="0" indent="0">
              <a:buFont typeface="Wingdings" pitchFamily="2" charset="2"/>
              <a:buNone/>
              <a:defRPr/>
            </a:pPr>
            <a:r>
              <a:rPr lang="en-US" sz="3200" b="1" u="sng" dirty="0" smtClean="0"/>
              <a:t>DIAGNOSTIC TESTS</a:t>
            </a:r>
            <a:r>
              <a:rPr lang="en-US" sz="3200" u="sng" dirty="0" smtClean="0"/>
              <a:t>: </a:t>
            </a:r>
          </a:p>
          <a:p>
            <a:pPr>
              <a:defRPr/>
            </a:pPr>
            <a:r>
              <a:rPr lang="en-US" u="sng" dirty="0" smtClean="0"/>
              <a:t>Barium X-rays</a:t>
            </a:r>
            <a:r>
              <a:rPr lang="en-US" dirty="0" smtClean="0"/>
              <a:t> (barium enemas) can be performed to visualize the colon. Diverticula  seen as barium filled pouches protruding from the colon wall. </a:t>
            </a:r>
          </a:p>
          <a:p>
            <a:pPr>
              <a:defRPr/>
            </a:pPr>
            <a:endParaRPr lang="en-US" dirty="0" smtClean="0"/>
          </a:p>
          <a:p>
            <a:pPr>
              <a:defRPr/>
            </a:pPr>
            <a:r>
              <a:rPr lang="en-US" u="sng" dirty="0" smtClean="0"/>
              <a:t>Sigmoidoscopes &amp; </a:t>
            </a:r>
            <a:r>
              <a:rPr lang="en-US" u="sng" dirty="0" err="1" smtClean="0"/>
              <a:t>colonoscopes</a:t>
            </a:r>
            <a:endParaRPr lang="en-US" dirty="0" smtClean="0"/>
          </a:p>
          <a:p>
            <a:pPr marL="0" indent="0">
              <a:buFont typeface="Wingdings" pitchFamily="2" charset="2"/>
              <a:buNone/>
              <a:defRPr/>
            </a:pPr>
            <a:r>
              <a:rPr lang="en-US" dirty="0" smtClean="0"/>
              <a:t> Direct visualization of the intestine can be done with flexible tubes inserted through the rectum and advanced into the colon</a:t>
            </a:r>
          </a:p>
          <a:p>
            <a:pPr marL="0" indent="0">
              <a:buFont typeface="Wingdings" pitchFamily="2" charset="2"/>
              <a:buNone/>
              <a:defRPr/>
            </a:pPr>
            <a:endParaRPr lang="en-US" dirty="0" smtClean="0"/>
          </a:p>
          <a:p>
            <a:pPr>
              <a:defRPr/>
            </a:pPr>
            <a:r>
              <a:rPr lang="en-US" dirty="0" smtClean="0"/>
              <a:t> </a:t>
            </a:r>
            <a:r>
              <a:rPr lang="en-US" dirty="0" err="1" smtClean="0"/>
              <a:t>Ultrasoundand</a:t>
            </a:r>
            <a:r>
              <a:rPr lang="en-US" dirty="0" smtClean="0"/>
              <a:t> CT scan   examinations of the abdomen and pelvis can be done to detect collections of pus fluid.</a:t>
            </a:r>
          </a:p>
          <a:p>
            <a:pPr marL="0" indent="0">
              <a:buFont typeface="Wingdings" pitchFamily="2" charset="2"/>
              <a:buNone/>
              <a:defRPr/>
            </a:pPr>
            <a:r>
              <a:rPr lang="en-US" dirty="0" smtClean="0"/>
              <a:t> In patients having </a:t>
            </a:r>
            <a:r>
              <a:rPr lang="en-US" dirty="0" err="1" smtClean="0"/>
              <a:t>diverticular</a:t>
            </a:r>
            <a:r>
              <a:rPr lang="en-US" dirty="0" smtClean="0"/>
              <a:t> abscess causing persistent pain and fever.</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200" b="1" dirty="0" smtClean="0">
                <a:latin typeface="+mn-lt"/>
              </a:rPr>
              <a:t>DIET</a:t>
            </a:r>
            <a:endParaRPr lang="en-US" sz="3200" b="1" dirty="0">
              <a:latin typeface="+mn-lt"/>
            </a:endParaRPr>
          </a:p>
        </p:txBody>
      </p:sp>
      <p:sp>
        <p:nvSpPr>
          <p:cNvPr id="3" name="Content Placeholder 2"/>
          <p:cNvSpPr>
            <a:spLocks noGrp="1"/>
          </p:cNvSpPr>
          <p:nvPr>
            <p:ph idx="1"/>
          </p:nvPr>
        </p:nvSpPr>
        <p:spPr>
          <a:xfrm>
            <a:off x="228600" y="1066800"/>
            <a:ext cx="8458200" cy="5791200"/>
          </a:xfrm>
        </p:spPr>
        <p:txBody>
          <a:bodyPr>
            <a:normAutofit/>
          </a:bodyPr>
          <a:lstStyle/>
          <a:p>
            <a:pPr>
              <a:defRPr/>
            </a:pPr>
            <a:r>
              <a:rPr lang="en-US" dirty="0" smtClean="0"/>
              <a:t>Increase fiber content in food gradually </a:t>
            </a:r>
          </a:p>
          <a:p>
            <a:pPr>
              <a:defRPr/>
            </a:pPr>
            <a:r>
              <a:rPr lang="en-US" dirty="0" smtClean="0"/>
              <a:t>Avoid refined flour breads and  consume whole grain breads </a:t>
            </a:r>
          </a:p>
          <a:p>
            <a:pPr>
              <a:defRPr/>
            </a:pPr>
            <a:r>
              <a:rPr lang="en-US" dirty="0" smtClean="0"/>
              <a:t>Consume fruits such as apples, peaches, bananas, oranges, pears and berries </a:t>
            </a:r>
          </a:p>
          <a:p>
            <a:pPr>
              <a:defRPr/>
            </a:pPr>
            <a:r>
              <a:rPr lang="en-US" dirty="0" smtClean="0"/>
              <a:t> legumes, beans, peas and lentils </a:t>
            </a:r>
          </a:p>
          <a:p>
            <a:pPr>
              <a:defRPr/>
            </a:pPr>
            <a:r>
              <a:rPr lang="en-US" dirty="0" smtClean="0"/>
              <a:t> brown rice, whole-wheat pasta and barley </a:t>
            </a:r>
          </a:p>
          <a:p>
            <a:pPr>
              <a:defRPr/>
            </a:pPr>
            <a:r>
              <a:rPr lang="en-US" dirty="0" smtClean="0"/>
              <a:t>Snack on whole-grain crackers </a:t>
            </a:r>
          </a:p>
          <a:p>
            <a:pPr>
              <a:defRPr/>
            </a:pPr>
            <a:r>
              <a:rPr lang="en-US" dirty="0" smtClean="0"/>
              <a:t>Add wheat bran to salads, casseroles and baked goodies </a:t>
            </a:r>
          </a:p>
          <a:p>
            <a:pPr>
              <a:defRPr/>
            </a:pPr>
            <a:r>
              <a:rPr lang="en-US" dirty="0" smtClean="0"/>
              <a:t>Consume vegetables such as carrots, broccoli, asparagus and salad greens </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rmAutofit/>
          </a:bodyPr>
          <a:lstStyle/>
          <a:p>
            <a:r>
              <a:rPr lang="en-US" sz="4800" b="1" u="sng" dirty="0" smtClean="0"/>
              <a:t>Short bowel syndrome</a:t>
            </a:r>
            <a:endParaRPr lang="en-US" sz="4800" u="sng" dirty="0"/>
          </a:p>
        </p:txBody>
      </p:sp>
      <p:sp>
        <p:nvSpPr>
          <p:cNvPr id="3" name="Content Placeholder 2"/>
          <p:cNvSpPr>
            <a:spLocks noGrp="1"/>
          </p:cNvSpPr>
          <p:nvPr>
            <p:ph idx="1"/>
          </p:nvPr>
        </p:nvSpPr>
        <p:spPr>
          <a:xfrm>
            <a:off x="228600" y="838200"/>
            <a:ext cx="8763000" cy="5791200"/>
          </a:xfrm>
        </p:spPr>
        <p:txBody>
          <a:bodyPr/>
          <a:lstStyle/>
          <a:p>
            <a:endParaRPr lang="en-US" dirty="0" smtClean="0"/>
          </a:p>
          <a:p>
            <a:r>
              <a:rPr lang="en-US" sz="2800" dirty="0" smtClean="0"/>
              <a:t>(</a:t>
            </a:r>
            <a:r>
              <a:rPr lang="en-US" sz="2800" b="1" dirty="0" smtClean="0"/>
              <a:t>SBS</a:t>
            </a:r>
            <a:r>
              <a:rPr lang="en-US" sz="2800" dirty="0" smtClean="0"/>
              <a:t>, also </a:t>
            </a:r>
            <a:r>
              <a:rPr lang="en-US" sz="2800" b="1" dirty="0" smtClean="0"/>
              <a:t>short gut syndrome</a:t>
            </a:r>
            <a:r>
              <a:rPr lang="en-US" sz="2800" dirty="0" smtClean="0"/>
              <a:t> ) is a malabsorption disorder caused by the surgical removal of the small intestine.</a:t>
            </a:r>
          </a:p>
          <a:p>
            <a:r>
              <a:rPr lang="en-US" sz="2800" dirty="0" smtClean="0"/>
              <a:t> Due to the complete</a:t>
            </a:r>
          </a:p>
          <a:p>
            <a:pPr>
              <a:buNone/>
            </a:pPr>
            <a:r>
              <a:rPr lang="en-US" sz="2800" dirty="0" smtClean="0"/>
              <a:t>    dysfunction of a large</a:t>
            </a:r>
          </a:p>
          <a:p>
            <a:pPr>
              <a:buNone/>
            </a:pPr>
            <a:r>
              <a:rPr lang="en-US" sz="2800" dirty="0" smtClean="0"/>
              <a:t>    segment of bowel. </a:t>
            </a:r>
            <a:endParaRPr lang="en-US" sz="28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lstStyle/>
          <a:p>
            <a:r>
              <a:rPr lang="en-US" dirty="0" smtClean="0"/>
              <a:t>   </a:t>
            </a:r>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228600" y="1143000"/>
            <a:ext cx="8382000" cy="5486400"/>
          </a:xfrm>
        </p:spPr>
        <p:txBody>
          <a:bodyPr/>
          <a:lstStyle/>
          <a:p>
            <a:pPr lvl="0"/>
            <a:r>
              <a:rPr lang="en-US" dirty="0" err="1" smtClean="0"/>
              <a:t>Crohn's</a:t>
            </a:r>
            <a:r>
              <a:rPr lang="en-US" dirty="0" smtClean="0"/>
              <a:t> disease</a:t>
            </a:r>
          </a:p>
          <a:p>
            <a:pPr lvl="0"/>
            <a:r>
              <a:rPr lang="en-US" dirty="0" err="1" smtClean="0"/>
              <a:t>Volvulus</a:t>
            </a:r>
            <a:r>
              <a:rPr lang="en-US" dirty="0" smtClean="0"/>
              <a:t>( a spontaneous twisting of the small intestine that cuts off the blood supply and leads to tissue death)</a:t>
            </a:r>
          </a:p>
          <a:p>
            <a:pPr lvl="0"/>
            <a:r>
              <a:rPr lang="en-US" dirty="0" smtClean="0"/>
              <a:t>Tumors of the small intestine</a:t>
            </a:r>
          </a:p>
          <a:p>
            <a:pPr lvl="0"/>
            <a:r>
              <a:rPr lang="en-US" dirty="0" smtClean="0"/>
              <a:t>Injury </a:t>
            </a:r>
          </a:p>
          <a:p>
            <a:pPr lvl="0"/>
            <a:r>
              <a:rPr lang="en-US" dirty="0" smtClean="0"/>
              <a:t>Necrotizing </a:t>
            </a:r>
            <a:r>
              <a:rPr lang="en-US" dirty="0" err="1" smtClean="0"/>
              <a:t>enterocolitis</a:t>
            </a:r>
            <a:r>
              <a:rPr lang="en-US" dirty="0" smtClean="0"/>
              <a:t> (premature newborn)</a:t>
            </a:r>
          </a:p>
          <a:p>
            <a:pPr lvl="0"/>
            <a:r>
              <a:rPr lang="en-US" dirty="0" smtClean="0"/>
              <a:t>Bypass surgery to treat obesity</a:t>
            </a:r>
          </a:p>
          <a:p>
            <a:pPr lvl="0"/>
            <a:r>
              <a:rPr lang="en-US" dirty="0" smtClean="0"/>
              <a:t>Surgery to remove diseases or damaged portion of the small intestine</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normAutofit/>
          </a:bodyPr>
          <a:lstStyle/>
          <a:p>
            <a:r>
              <a:rPr lang="en-US" dirty="0" smtClean="0"/>
              <a:t>  </a:t>
            </a:r>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304800" y="1066800"/>
            <a:ext cx="8382000" cy="5486400"/>
          </a:xfrm>
        </p:spPr>
        <p:txBody>
          <a:bodyPr>
            <a:normAutofit/>
          </a:bodyPr>
          <a:lstStyle/>
          <a:p>
            <a:pPr lvl="0"/>
            <a:r>
              <a:rPr lang="en-US" dirty="0" smtClean="0"/>
              <a:t>Abdominal pain</a:t>
            </a:r>
          </a:p>
          <a:p>
            <a:pPr lvl="0"/>
            <a:r>
              <a:rPr lang="en-US" dirty="0" smtClean="0"/>
              <a:t>Diarrhea and steatorrhea </a:t>
            </a:r>
          </a:p>
          <a:p>
            <a:pPr lvl="0"/>
            <a:r>
              <a:rPr lang="en-US" dirty="0" smtClean="0"/>
              <a:t>Fluid depletion</a:t>
            </a:r>
          </a:p>
          <a:p>
            <a:pPr lvl="0"/>
            <a:r>
              <a:rPr lang="en-US" dirty="0" smtClean="0"/>
              <a:t>Weight loss and malnutrition</a:t>
            </a:r>
          </a:p>
          <a:p>
            <a:pPr lvl="0"/>
            <a:r>
              <a:rPr lang="en-US" dirty="0" smtClean="0"/>
              <a:t>Fatigue</a:t>
            </a:r>
          </a:p>
          <a:p>
            <a:r>
              <a:rPr lang="en-US" dirty="0" smtClean="0"/>
              <a:t> Malabsorption of vitamins and minerals, such as deficiencies in vitamins A, D, E, K, and B12, calcium, magnesium, iron, folic acid, and zinc.</a:t>
            </a:r>
          </a:p>
          <a:p>
            <a:r>
              <a:rPr lang="en-US" dirty="0" smtClean="0"/>
              <a:t>  Appear as anemia, hyperkeratosis (scaling of the skin),  muscle spasms</a:t>
            </a:r>
          </a:p>
          <a:p>
            <a:r>
              <a:rPr lang="en-US" dirty="0" smtClean="0"/>
              <a:t> Poor blood clotting</a:t>
            </a:r>
          </a:p>
          <a:p>
            <a:r>
              <a:rPr lang="en-US" dirty="0" smtClean="0"/>
              <a:t> Bone pain.</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normAutofit/>
          </a:bodyPr>
          <a:lstStyle/>
          <a:p>
            <a:r>
              <a:rPr lang="en-US" dirty="0" smtClean="0"/>
              <a:t>   </a:t>
            </a:r>
            <a:r>
              <a:rPr lang="en-US" sz="3200" b="1" u="sng" dirty="0" smtClean="0">
                <a:latin typeface="+mn-lt"/>
              </a:rPr>
              <a:t>Diagnosis </a:t>
            </a:r>
            <a:r>
              <a:rPr lang="en-US" sz="3200" b="1" u="sng" dirty="0" err="1" smtClean="0">
                <a:latin typeface="+mn-lt"/>
              </a:rPr>
              <a:t>ans</a:t>
            </a:r>
            <a:r>
              <a:rPr lang="en-US" sz="3200" b="1" u="sng" dirty="0" smtClean="0">
                <a:latin typeface="+mn-lt"/>
              </a:rPr>
              <a:t> TEST</a:t>
            </a:r>
            <a:endParaRPr lang="en-US" sz="3200" b="1" u="sng" dirty="0">
              <a:latin typeface="+mn-lt"/>
            </a:endParaRPr>
          </a:p>
        </p:txBody>
      </p:sp>
      <p:sp>
        <p:nvSpPr>
          <p:cNvPr id="3" name="Content Placeholder 2"/>
          <p:cNvSpPr>
            <a:spLocks noGrp="1"/>
          </p:cNvSpPr>
          <p:nvPr>
            <p:ph idx="1"/>
          </p:nvPr>
        </p:nvSpPr>
        <p:spPr>
          <a:xfrm>
            <a:off x="228600" y="838200"/>
            <a:ext cx="8534400" cy="5715000"/>
          </a:xfrm>
        </p:spPr>
        <p:txBody>
          <a:bodyPr>
            <a:normAutofit fontScale="85000" lnSpcReduction="20000"/>
          </a:bodyPr>
          <a:lstStyle/>
          <a:p>
            <a:r>
              <a:rPr lang="en-US" sz="3000" b="1" dirty="0" smtClean="0"/>
              <a:t>Medical history and Physical examination</a:t>
            </a:r>
          </a:p>
          <a:p>
            <a:r>
              <a:rPr lang="en-US" sz="3000" b="1" dirty="0" smtClean="0"/>
              <a:t>Blood test</a:t>
            </a:r>
          </a:p>
          <a:p>
            <a:pPr>
              <a:buNone/>
            </a:pPr>
            <a:r>
              <a:rPr lang="en-US" sz="3000" dirty="0" smtClean="0"/>
              <a:t> -detect anemia</a:t>
            </a:r>
          </a:p>
          <a:p>
            <a:pPr>
              <a:buNone/>
            </a:pPr>
            <a:r>
              <a:rPr lang="en-US" sz="3000" dirty="0" smtClean="0"/>
              <a:t>   Stool Test</a:t>
            </a:r>
          </a:p>
          <a:p>
            <a:pPr>
              <a:buNone/>
            </a:pPr>
            <a:r>
              <a:rPr lang="en-US" sz="3000" dirty="0" smtClean="0"/>
              <a:t> -absorption of dietary fat</a:t>
            </a:r>
          </a:p>
          <a:p>
            <a:r>
              <a:rPr lang="en-US" sz="3000" dirty="0" smtClean="0"/>
              <a:t>    </a:t>
            </a:r>
            <a:r>
              <a:rPr lang="en-US" sz="3000" b="1" dirty="0" smtClean="0"/>
              <a:t>CT scan</a:t>
            </a:r>
          </a:p>
          <a:p>
            <a:pPr>
              <a:buNone/>
            </a:pPr>
            <a:r>
              <a:rPr lang="en-US" sz="3000" dirty="0" smtClean="0"/>
              <a:t>   - abnormalities in intestine</a:t>
            </a:r>
          </a:p>
          <a:p>
            <a:r>
              <a:rPr lang="en-US" sz="3000" b="1" dirty="0" smtClean="0"/>
              <a:t>      X-ray</a:t>
            </a:r>
          </a:p>
          <a:p>
            <a:pPr>
              <a:buNone/>
            </a:pPr>
            <a:r>
              <a:rPr lang="en-US" sz="3000" dirty="0" smtClean="0"/>
              <a:t>   - kidney stones </a:t>
            </a:r>
          </a:p>
          <a:p>
            <a:pPr>
              <a:buNone/>
            </a:pPr>
            <a:r>
              <a:rPr lang="en-US" sz="3000" dirty="0" smtClean="0"/>
              <a:t>    - gallstones</a:t>
            </a:r>
          </a:p>
          <a:p>
            <a:r>
              <a:rPr lang="en-US" sz="3000" b="1" dirty="0" smtClean="0"/>
              <a:t>     Endoscopy</a:t>
            </a:r>
          </a:p>
          <a:p>
            <a:pPr>
              <a:buNone/>
            </a:pPr>
            <a:r>
              <a:rPr lang="en-US" sz="3000" dirty="0" smtClean="0"/>
              <a:t>   - inspect  esophagus, stomach and duodenum.</a:t>
            </a:r>
          </a:p>
          <a:p>
            <a:r>
              <a:rPr lang="en-US" sz="3000" dirty="0" smtClean="0"/>
              <a:t>    </a:t>
            </a:r>
            <a:r>
              <a:rPr lang="en-US" sz="3000" b="1" dirty="0" smtClean="0"/>
              <a:t>Colonoscopy</a:t>
            </a:r>
          </a:p>
          <a:p>
            <a:pPr lvl="0">
              <a:buNone/>
            </a:pPr>
            <a:r>
              <a:rPr lang="en-US" sz="3000" b="1" dirty="0" smtClean="0"/>
              <a:t>      - </a:t>
            </a:r>
            <a:r>
              <a:rPr lang="en-US" sz="3000" dirty="0" smtClean="0"/>
              <a:t>inspect  colon and  lower small intestine.</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viewer.jpg"/>
          <p:cNvPicPr>
            <a:picLocks noGrp="1" noChangeAspect="1" noChangeArrowheads="1"/>
          </p:cNvPicPr>
          <p:nvPr>
            <p:ph idx="1"/>
          </p:nvPr>
        </p:nvPicPr>
        <p:blipFill>
          <a:blip r:embed="rId2"/>
          <a:srcRect/>
          <a:stretch>
            <a:fillRect/>
          </a:stretch>
        </p:blipFill>
        <p:spPr bwMode="auto">
          <a:xfrm>
            <a:off x="1219200" y="609600"/>
            <a:ext cx="6172200" cy="53340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  </a:t>
            </a:r>
            <a:r>
              <a:rPr lang="en-US" sz="3200" u="sng" dirty="0" smtClean="0">
                <a:latin typeface="+mn-lt"/>
              </a:rPr>
              <a:t>TREATMENT</a:t>
            </a:r>
            <a:endParaRPr lang="en-US" sz="3200" u="sng" dirty="0">
              <a:latin typeface="+mn-lt"/>
            </a:endParaRPr>
          </a:p>
        </p:txBody>
      </p:sp>
      <p:sp>
        <p:nvSpPr>
          <p:cNvPr id="3" name="Content Placeholder 2"/>
          <p:cNvSpPr>
            <a:spLocks noGrp="1"/>
          </p:cNvSpPr>
          <p:nvPr>
            <p:ph idx="1"/>
          </p:nvPr>
        </p:nvSpPr>
        <p:spPr>
          <a:xfrm>
            <a:off x="457200" y="1066800"/>
            <a:ext cx="7467600" cy="5407152"/>
          </a:xfrm>
        </p:spPr>
        <p:txBody>
          <a:bodyPr>
            <a:normAutofit/>
          </a:bodyPr>
          <a:lstStyle/>
          <a:p>
            <a:pPr lvl="0"/>
            <a:r>
              <a:rPr lang="en-US" sz="2800" dirty="0" smtClean="0"/>
              <a:t>Anti-diarrheal medicine </a:t>
            </a:r>
          </a:p>
          <a:p>
            <a:pPr lvl="0"/>
            <a:r>
              <a:rPr lang="en-US" sz="2800" dirty="0" smtClean="0"/>
              <a:t>Vitamin, mineral supplements </a:t>
            </a:r>
          </a:p>
          <a:p>
            <a:pPr lvl="0"/>
            <a:r>
              <a:rPr lang="en-US" sz="2800" dirty="0" smtClean="0"/>
              <a:t>H2 blocker and proton pump inhibitors to reduce stomach acid</a:t>
            </a:r>
          </a:p>
          <a:p>
            <a:pPr lvl="0"/>
            <a:r>
              <a:rPr lang="en-US" sz="2800" dirty="0" smtClean="0"/>
              <a:t>Lactase supplement (to improve the bloating and </a:t>
            </a:r>
            <a:r>
              <a:rPr lang="en-US" sz="2800" dirty="0" err="1" smtClean="0"/>
              <a:t>diarrhoea</a:t>
            </a:r>
            <a:r>
              <a:rPr lang="en-US" sz="2800" dirty="0" smtClean="0"/>
              <a:t> associated with lactose intolerance)</a:t>
            </a:r>
          </a:p>
          <a:p>
            <a:pPr lvl="0"/>
            <a:r>
              <a:rPr lang="en-US" sz="2800" dirty="0" smtClean="0"/>
              <a:t>Surgery, including intestinal lengthening, tapering, and small bowel transplant.</a:t>
            </a:r>
          </a:p>
          <a:p>
            <a:pPr lvl="0"/>
            <a:r>
              <a:rPr lang="en-US" sz="2800" dirty="0" err="1" smtClean="0"/>
              <a:t>Parenteral</a:t>
            </a:r>
            <a:r>
              <a:rPr lang="en-US" sz="2800" dirty="0" smtClean="0"/>
              <a:t> nutrition </a:t>
            </a:r>
          </a:p>
          <a:p>
            <a:pPr lvl="0"/>
            <a:r>
              <a:rPr lang="en-US" sz="2800" dirty="0" smtClean="0"/>
              <a:t>Nutrition administered via </a:t>
            </a:r>
            <a:r>
              <a:rPr lang="en-US" sz="2800" dirty="0" err="1" smtClean="0"/>
              <a:t>gastrostomy</a:t>
            </a:r>
            <a:r>
              <a:rPr lang="en-US" sz="2800" dirty="0" smtClean="0"/>
              <a:t> tube.</a:t>
            </a:r>
          </a:p>
          <a:p>
            <a:endParaRPr lang="en-US"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p:txBody>
          <a:bodyPr/>
          <a:lstStyle/>
          <a:p>
            <a:r>
              <a:rPr lang="en-US" sz="2800" dirty="0" smtClean="0"/>
              <a:t>Loss of appetite</a:t>
            </a:r>
          </a:p>
          <a:p>
            <a:r>
              <a:rPr lang="en-US" sz="2800" dirty="0" smtClean="0"/>
              <a:t>Nausea</a:t>
            </a:r>
          </a:p>
          <a:p>
            <a:r>
              <a:rPr lang="en-US" sz="2800" dirty="0" smtClean="0"/>
              <a:t>Diarrhea</a:t>
            </a:r>
          </a:p>
          <a:p>
            <a:r>
              <a:rPr lang="en-US" sz="2800" dirty="0" smtClean="0"/>
              <a:t>Fullness after a meal</a:t>
            </a:r>
          </a:p>
          <a:p>
            <a:r>
              <a:rPr lang="en-US" sz="2800" dirty="0" smtClean="0"/>
              <a:t>Fatty stools</a:t>
            </a:r>
          </a:p>
          <a:p>
            <a:r>
              <a:rPr lang="en-US" sz="2800" dirty="0" smtClean="0"/>
              <a:t>Unintentional weight loss</a:t>
            </a:r>
          </a:p>
          <a:p>
            <a:r>
              <a:rPr lang="en-US" sz="2800" dirty="0" smtClean="0"/>
              <a:t>weakness</a:t>
            </a:r>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r>
              <a:rPr lang="en-US" sz="4800" b="1" u="sng" dirty="0" smtClean="0"/>
              <a:t> FISTULA</a:t>
            </a:r>
            <a:endParaRPr lang="en-US" sz="4800" b="1" u="sng" dirty="0"/>
          </a:p>
        </p:txBody>
      </p:sp>
      <p:sp>
        <p:nvSpPr>
          <p:cNvPr id="3" name="Content Placeholder 2"/>
          <p:cNvSpPr>
            <a:spLocks noGrp="1"/>
          </p:cNvSpPr>
          <p:nvPr>
            <p:ph idx="1"/>
          </p:nvPr>
        </p:nvSpPr>
        <p:spPr>
          <a:xfrm>
            <a:off x="152400" y="990600"/>
            <a:ext cx="8686800" cy="5867400"/>
          </a:xfrm>
        </p:spPr>
        <p:txBody>
          <a:bodyPr/>
          <a:lstStyle/>
          <a:p>
            <a:r>
              <a:rPr lang="en-US" sz="2800" dirty="0" smtClean="0"/>
              <a:t>It can be  defined as the connection of two body cavities (such as the rectum and the vagina) or as the connection of a body cavity to the skin (such as the rectum to the skin) which  is not a normal occurrence.</a:t>
            </a:r>
          </a:p>
          <a:p>
            <a:endParaRPr lang="en-US" dirty="0" smtClean="0"/>
          </a:p>
          <a:p>
            <a:endParaRPr lang="en-US" dirty="0" smtClean="0"/>
          </a:p>
          <a:p>
            <a:endParaRPr lang="en-US" dirty="0" smtClean="0"/>
          </a:p>
          <a:p>
            <a:pPr>
              <a:buNone/>
            </a:pPr>
            <a:r>
              <a:rPr lang="en-US" dirty="0" smtClean="0"/>
              <a:t>                           </a:t>
            </a:r>
          </a:p>
        </p:txBody>
      </p:sp>
      <p:pic>
        <p:nvPicPr>
          <p:cNvPr id="2051" name="Picture 3" descr="C:\Users\shri krishna compute\Downloads\images.jpg"/>
          <p:cNvPicPr>
            <a:picLocks noChangeAspect="1" noChangeArrowheads="1"/>
          </p:cNvPicPr>
          <p:nvPr/>
        </p:nvPicPr>
        <p:blipFill>
          <a:blip r:embed="rId2"/>
          <a:srcRect/>
          <a:stretch>
            <a:fillRect/>
          </a:stretch>
        </p:blipFill>
        <p:spPr bwMode="auto">
          <a:xfrm>
            <a:off x="3886200" y="2971800"/>
            <a:ext cx="4267200" cy="3886200"/>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rmAutofit fontScale="90000"/>
          </a:bodyPr>
          <a:lstStyle/>
          <a:p>
            <a:r>
              <a:rPr lang="en-US" dirty="0" smtClean="0"/>
              <a:t> </a:t>
            </a:r>
            <a:r>
              <a:rPr lang="en-US" sz="3600" b="1" u="sng" dirty="0" smtClean="0"/>
              <a:t>HOW IT DEVELOP?</a:t>
            </a:r>
            <a:endParaRPr lang="en-US" sz="3600" b="1" u="sng" dirty="0"/>
          </a:p>
        </p:txBody>
      </p:sp>
      <p:sp>
        <p:nvSpPr>
          <p:cNvPr id="3" name="Content Placeholder 2"/>
          <p:cNvSpPr>
            <a:spLocks noGrp="1"/>
          </p:cNvSpPr>
          <p:nvPr>
            <p:ph idx="1"/>
          </p:nvPr>
        </p:nvSpPr>
        <p:spPr>
          <a:xfrm>
            <a:off x="0" y="762000"/>
            <a:ext cx="8839200" cy="6096000"/>
          </a:xfrm>
        </p:spPr>
        <p:txBody>
          <a:bodyPr/>
          <a:lstStyle/>
          <a:p>
            <a:r>
              <a:rPr lang="en-US" sz="2800" dirty="0" smtClean="0"/>
              <a:t>  </a:t>
            </a:r>
            <a:r>
              <a:rPr lang="en-US" sz="3200" b="1" dirty="0" smtClean="0"/>
              <a:t>ANAL fistula </a:t>
            </a:r>
            <a:r>
              <a:rPr lang="en-US" sz="2800" dirty="0" smtClean="0"/>
              <a:t>may form , from an abscess .</a:t>
            </a:r>
          </a:p>
          <a:p>
            <a:r>
              <a:rPr lang="en-US" sz="2800" dirty="0" smtClean="0"/>
              <a:t>  The abscess may be constantly filling with body fluids such as stool or urine, which prevents healing. </a:t>
            </a:r>
          </a:p>
          <a:p>
            <a:r>
              <a:rPr lang="en-US" sz="2800" dirty="0" smtClean="0"/>
              <a:t>  The fistula breaks through to the skin, another body cavity, or an organ.</a:t>
            </a:r>
          </a:p>
          <a:p>
            <a:pPr>
              <a:buNone/>
            </a:pPr>
            <a:r>
              <a:rPr lang="en-US" sz="2800" b="1" dirty="0" smtClean="0"/>
              <a:t>  Other causes </a:t>
            </a:r>
          </a:p>
          <a:p>
            <a:pPr>
              <a:buNone/>
            </a:pPr>
            <a:r>
              <a:rPr lang="en-US" sz="2800" dirty="0" smtClean="0"/>
              <a:t>  - IBD</a:t>
            </a:r>
          </a:p>
          <a:p>
            <a:pPr>
              <a:buNone/>
            </a:pPr>
            <a:r>
              <a:rPr lang="en-US" sz="2800" dirty="0" smtClean="0"/>
              <a:t>  - </a:t>
            </a:r>
            <a:r>
              <a:rPr lang="en-US" sz="2800" dirty="0" err="1" smtClean="0"/>
              <a:t>Crohn’s</a:t>
            </a:r>
            <a:r>
              <a:rPr lang="en-US" sz="2800" dirty="0" smtClean="0"/>
              <a:t> disease</a:t>
            </a:r>
          </a:p>
          <a:p>
            <a:pPr>
              <a:buNone/>
            </a:pPr>
            <a:r>
              <a:rPr lang="en-US" sz="2800" dirty="0" smtClean="0"/>
              <a:t>  -  AIDS</a:t>
            </a:r>
          </a:p>
          <a:p>
            <a:pPr>
              <a:buNone/>
            </a:pPr>
            <a:endParaRPr lang="en-US" dirty="0" smtClean="0"/>
          </a:p>
          <a:p>
            <a:pPr>
              <a:buNone/>
            </a:pPr>
            <a:endParaRPr lang="en-US" dirty="0"/>
          </a:p>
        </p:txBody>
      </p:sp>
      <p:pic>
        <p:nvPicPr>
          <p:cNvPr id="4" name="Content Placeholder 3" descr="Rectal Fistula - symptoms and treatment"/>
          <p:cNvPicPr>
            <a:picLocks/>
          </p:cNvPicPr>
          <p:nvPr/>
        </p:nvPicPr>
        <p:blipFill>
          <a:blip r:embed="rId2"/>
          <a:srcRect/>
          <a:stretch>
            <a:fillRect/>
          </a:stretch>
        </p:blipFill>
        <p:spPr bwMode="auto">
          <a:xfrm>
            <a:off x="3886200" y="2895600"/>
            <a:ext cx="48768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6092952"/>
          </a:xfrm>
        </p:spPr>
        <p:txBody>
          <a:bodyPr/>
          <a:lstStyle/>
          <a:p>
            <a:pPr>
              <a:buNone/>
            </a:pPr>
            <a:r>
              <a:rPr lang="en-US" dirty="0" smtClean="0"/>
              <a:t>   </a:t>
            </a:r>
            <a:r>
              <a:rPr lang="en-US" sz="3200" b="1" u="sng" dirty="0" err="1" smtClean="0"/>
              <a:t>Rectovaginal</a:t>
            </a:r>
            <a:r>
              <a:rPr lang="en-US" sz="3200" b="1" u="sng" dirty="0" smtClean="0"/>
              <a:t> fistulas </a:t>
            </a:r>
            <a:r>
              <a:rPr lang="en-US" dirty="0" smtClean="0"/>
              <a:t>–</a:t>
            </a:r>
          </a:p>
          <a:p>
            <a:r>
              <a:rPr lang="en-US" dirty="0" smtClean="0"/>
              <a:t>    Injury to the perineum (the area of tissue between the vagina and the rectum) during child birth</a:t>
            </a:r>
          </a:p>
          <a:p>
            <a:r>
              <a:rPr lang="en-US" dirty="0" smtClean="0"/>
              <a:t>    IBD</a:t>
            </a:r>
          </a:p>
          <a:p>
            <a:r>
              <a:rPr lang="en-US" dirty="0" smtClean="0"/>
              <a:t>   Vaginal </a:t>
            </a:r>
            <a:r>
              <a:rPr lang="en-US" dirty="0" err="1" smtClean="0"/>
              <a:t>surgries</a:t>
            </a:r>
            <a:endParaRPr lang="en-US" dirty="0" smtClean="0"/>
          </a:p>
          <a:p>
            <a:r>
              <a:rPr lang="en-US" dirty="0" smtClean="0"/>
              <a:t>    Rectal </a:t>
            </a:r>
            <a:r>
              <a:rPr lang="en-US" dirty="0" err="1" smtClean="0"/>
              <a:t>surgries</a:t>
            </a:r>
            <a:endParaRPr lang="en-US" dirty="0" smtClean="0"/>
          </a:p>
          <a:p>
            <a:pPr>
              <a:buNone/>
            </a:pPr>
            <a:endParaRPr lang="en-US" dirty="0"/>
          </a:p>
        </p:txBody>
      </p:sp>
      <p:pic>
        <p:nvPicPr>
          <p:cNvPr id="4" name="Picture 2" descr="C:\Users\shri krishna compute\Downloads\h9991286_002.jpg"/>
          <p:cNvPicPr>
            <a:picLocks noChangeAspect="1" noChangeArrowheads="1"/>
          </p:cNvPicPr>
          <p:nvPr/>
        </p:nvPicPr>
        <p:blipFill>
          <a:blip r:embed="rId2"/>
          <a:srcRect/>
          <a:stretch>
            <a:fillRect/>
          </a:stretch>
        </p:blipFill>
        <p:spPr bwMode="auto">
          <a:xfrm>
            <a:off x="3581400" y="2819400"/>
            <a:ext cx="5181600" cy="381000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b="1" u="sng" dirty="0" smtClean="0"/>
              <a:t>SYMPTOMS</a:t>
            </a:r>
            <a:endParaRPr lang="en-US" sz="3200" b="1" u="sng" dirty="0"/>
          </a:p>
        </p:txBody>
      </p:sp>
      <p:sp>
        <p:nvSpPr>
          <p:cNvPr id="3" name="Content Placeholder 2"/>
          <p:cNvSpPr>
            <a:spLocks noGrp="1"/>
          </p:cNvSpPr>
          <p:nvPr>
            <p:ph idx="1"/>
          </p:nvPr>
        </p:nvSpPr>
        <p:spPr>
          <a:xfrm>
            <a:off x="457200" y="1219200"/>
            <a:ext cx="8229600" cy="5105400"/>
          </a:xfrm>
        </p:spPr>
        <p:txBody>
          <a:bodyPr>
            <a:normAutofit/>
          </a:bodyPr>
          <a:lstStyle/>
          <a:p>
            <a:r>
              <a:rPr lang="en-US" sz="2800" dirty="0" smtClean="0"/>
              <a:t>Pain</a:t>
            </a:r>
          </a:p>
          <a:p>
            <a:r>
              <a:rPr lang="en-US" sz="2800" dirty="0" smtClean="0"/>
              <a:t> fever</a:t>
            </a:r>
          </a:p>
          <a:p>
            <a:r>
              <a:rPr lang="en-US" sz="2800" dirty="0" smtClean="0"/>
              <a:t> tenderness</a:t>
            </a:r>
          </a:p>
          <a:p>
            <a:r>
              <a:rPr lang="en-US" sz="2800" dirty="0" smtClean="0"/>
              <a:t> itching </a:t>
            </a:r>
          </a:p>
          <a:p>
            <a:r>
              <a:rPr lang="en-US" sz="2800" dirty="0" smtClean="0"/>
              <a:t>Gas through vagina</a:t>
            </a:r>
          </a:p>
          <a:p>
            <a:r>
              <a:rPr lang="en-US" sz="2800" dirty="0" smtClean="0"/>
              <a:t> The fistula may also drain pus or a foul-smelling discharge</a:t>
            </a:r>
          </a:p>
          <a:p>
            <a:r>
              <a:rPr lang="en-US" sz="2800" dirty="0" smtClean="0"/>
              <a:t>Painful urination</a:t>
            </a:r>
          </a:p>
          <a:p>
            <a:r>
              <a:rPr lang="en-US" sz="2800" dirty="0" err="1" smtClean="0"/>
              <a:t>Inflamation</a:t>
            </a:r>
            <a:r>
              <a:rPr lang="en-US" sz="2800" dirty="0" smtClean="0"/>
              <a:t> of vagina which results </a:t>
            </a:r>
          </a:p>
          <a:p>
            <a:r>
              <a:rPr lang="en-US" sz="2800" dirty="0" err="1" smtClean="0"/>
              <a:t>Itiching</a:t>
            </a:r>
            <a:r>
              <a:rPr lang="en-US" sz="2800" dirty="0" smtClean="0"/>
              <a:t> and burning in vagina</a:t>
            </a:r>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 </a:t>
            </a:r>
            <a:r>
              <a:rPr lang="en-US" sz="3200" b="1" u="sng" dirty="0" smtClean="0">
                <a:latin typeface="+mn-lt"/>
              </a:rPr>
              <a:t> TYPES</a:t>
            </a:r>
            <a:endParaRPr lang="en-US" sz="3200" b="1" u="sng" dirty="0">
              <a:latin typeface="+mn-lt"/>
            </a:endParaRPr>
          </a:p>
        </p:txBody>
      </p:sp>
      <p:sp>
        <p:nvSpPr>
          <p:cNvPr id="3" name="Content Placeholder 2"/>
          <p:cNvSpPr>
            <a:spLocks noGrp="1"/>
          </p:cNvSpPr>
          <p:nvPr>
            <p:ph idx="1"/>
          </p:nvPr>
        </p:nvSpPr>
        <p:spPr>
          <a:xfrm>
            <a:off x="457200" y="762000"/>
            <a:ext cx="7467600" cy="5711952"/>
          </a:xfrm>
        </p:spPr>
        <p:txBody>
          <a:bodyPr>
            <a:normAutofit lnSpcReduction="10000"/>
          </a:bodyPr>
          <a:lstStyle/>
          <a:p>
            <a:pPr lvl="0"/>
            <a:r>
              <a:rPr lang="en-US" b="1" dirty="0" err="1" smtClean="0"/>
              <a:t>Enterocutaneous</a:t>
            </a:r>
            <a:r>
              <a:rPr lang="en-US" dirty="0" smtClean="0"/>
              <a:t>: This type of fistula is from the intestine to the skin.</a:t>
            </a:r>
          </a:p>
          <a:p>
            <a:pPr lvl="0">
              <a:buNone/>
            </a:pPr>
            <a:endParaRPr lang="en-US" dirty="0" smtClean="0"/>
          </a:p>
          <a:p>
            <a:pPr lvl="0"/>
            <a:r>
              <a:rPr lang="en-US" b="1" dirty="0" err="1" smtClean="0"/>
              <a:t>Enteroenteric</a:t>
            </a:r>
            <a:r>
              <a:rPr lang="en-US" b="1" dirty="0" smtClean="0"/>
              <a:t> or </a:t>
            </a:r>
            <a:r>
              <a:rPr lang="en-US" b="1" dirty="0" err="1" smtClean="0"/>
              <a:t>Enterocolic</a:t>
            </a:r>
            <a:r>
              <a:rPr lang="en-US" dirty="0" smtClean="0"/>
              <a:t>: This is a fistula that involves the large or small intestine.</a:t>
            </a:r>
          </a:p>
          <a:p>
            <a:pPr lvl="0">
              <a:buNone/>
            </a:pPr>
            <a:endParaRPr lang="en-US" dirty="0" smtClean="0"/>
          </a:p>
          <a:p>
            <a:pPr lvl="0"/>
            <a:r>
              <a:rPr lang="en-US" b="1" dirty="0" err="1" smtClean="0"/>
              <a:t>Enterovaginal</a:t>
            </a:r>
            <a:r>
              <a:rPr lang="en-US" dirty="0" smtClean="0"/>
              <a:t>: This is a fistula that goes to the vagina. </a:t>
            </a:r>
          </a:p>
          <a:p>
            <a:pPr lvl="0">
              <a:buNone/>
            </a:pPr>
            <a:endParaRPr lang="en-US" dirty="0" smtClean="0"/>
          </a:p>
          <a:p>
            <a:r>
              <a:rPr lang="en-US" b="1" dirty="0" err="1" smtClean="0"/>
              <a:t>Enterovesicular</a:t>
            </a:r>
            <a:r>
              <a:rPr lang="en-US" dirty="0" smtClean="0"/>
              <a:t>: This type of fistula goes to the bladder. These fistulas may result in frequent urinary tract infections, or the passage of gas from the urethra during urination</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normAutofit/>
          </a:bodyPr>
          <a:lstStyle/>
          <a:p>
            <a:r>
              <a:rPr lang="en-US" sz="3200" b="1" u="sng" dirty="0" smtClean="0">
                <a:latin typeface="+mn-lt"/>
              </a:rPr>
              <a:t>DIAGNOSIS</a:t>
            </a:r>
            <a:endParaRPr lang="en-US" sz="3200" b="1" u="sng" dirty="0">
              <a:latin typeface="+mn-lt"/>
            </a:endParaRPr>
          </a:p>
        </p:txBody>
      </p:sp>
      <p:sp>
        <p:nvSpPr>
          <p:cNvPr id="3" name="Content Placeholder 2"/>
          <p:cNvSpPr>
            <a:spLocks noGrp="1"/>
          </p:cNvSpPr>
          <p:nvPr>
            <p:ph idx="1"/>
          </p:nvPr>
        </p:nvSpPr>
        <p:spPr>
          <a:xfrm>
            <a:off x="228600" y="838200"/>
            <a:ext cx="8610600" cy="5635752"/>
          </a:xfrm>
        </p:spPr>
        <p:txBody>
          <a:bodyPr>
            <a:normAutofit lnSpcReduction="10000"/>
          </a:bodyPr>
          <a:lstStyle/>
          <a:p>
            <a:pPr>
              <a:buNone/>
            </a:pPr>
            <a:r>
              <a:rPr lang="en-US" b="1" dirty="0" smtClean="0"/>
              <a:t>Physical examination</a:t>
            </a:r>
          </a:p>
          <a:p>
            <a:pPr>
              <a:buNone/>
            </a:pPr>
            <a:r>
              <a:rPr lang="en-US" b="1" dirty="0" err="1" smtClean="0"/>
              <a:t>Anoscopy</a:t>
            </a:r>
            <a:endParaRPr lang="en-US" b="1" dirty="0" smtClean="0"/>
          </a:p>
          <a:p>
            <a:pPr>
              <a:buNone/>
            </a:pPr>
            <a:r>
              <a:rPr lang="en-US" dirty="0" smtClean="0"/>
              <a:t>An </a:t>
            </a:r>
            <a:r>
              <a:rPr lang="en-US" b="1" dirty="0" err="1" smtClean="0"/>
              <a:t>anoscop</a:t>
            </a:r>
            <a:r>
              <a:rPr lang="en-US" b="1" dirty="0" smtClean="0"/>
              <a:t> </a:t>
            </a:r>
            <a:r>
              <a:rPr lang="en-US" dirty="0" smtClean="0"/>
              <a:t>tubular instrument  (also called an anal speculum)  is inserted a few inches into to the anus in order to evaluate problems of the anal canal.</a:t>
            </a:r>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r>
              <a:rPr lang="en-US" b="1" dirty="0" smtClean="0"/>
              <a:t>Endoscopy</a:t>
            </a:r>
          </a:p>
          <a:p>
            <a:pPr>
              <a:buNone/>
            </a:pPr>
            <a:r>
              <a:rPr lang="en-US" dirty="0" smtClean="0"/>
              <a:t>  - to examine rectum and the lower part of colon.</a:t>
            </a:r>
          </a:p>
          <a:p>
            <a:endParaRPr lang="en-US" dirty="0"/>
          </a:p>
        </p:txBody>
      </p:sp>
      <p:pic>
        <p:nvPicPr>
          <p:cNvPr id="3074" name="Picture 2" descr="C:\Users\shri krishna compute\Downloads\thgj.jpg"/>
          <p:cNvPicPr>
            <a:picLocks noChangeAspect="1" noChangeArrowheads="1"/>
          </p:cNvPicPr>
          <p:nvPr/>
        </p:nvPicPr>
        <p:blipFill>
          <a:blip r:embed="rId2"/>
          <a:srcRect/>
          <a:stretch>
            <a:fillRect/>
          </a:stretch>
        </p:blipFill>
        <p:spPr bwMode="auto">
          <a:xfrm>
            <a:off x="4953000" y="3048000"/>
            <a:ext cx="3362325" cy="2438400"/>
          </a:xfrm>
          <a:prstGeom prst="rect">
            <a:avLst/>
          </a:prstGeom>
          <a:noFill/>
        </p:spPr>
      </p:pic>
      <p:pic>
        <p:nvPicPr>
          <p:cNvPr id="3076" name="Picture 4" descr="C:\Users\shri krishna compute\Downloads\F 7-3 Flexible endoscope.jpg"/>
          <p:cNvPicPr>
            <a:picLocks noChangeAspect="1" noChangeArrowheads="1"/>
          </p:cNvPicPr>
          <p:nvPr/>
        </p:nvPicPr>
        <p:blipFill>
          <a:blip r:embed="rId3"/>
          <a:srcRect/>
          <a:stretch>
            <a:fillRect/>
          </a:stretch>
        </p:blipFill>
        <p:spPr bwMode="auto">
          <a:xfrm>
            <a:off x="685800" y="3124201"/>
            <a:ext cx="3657600" cy="236220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lstStyle/>
          <a:p>
            <a:r>
              <a:rPr lang="en-US" dirty="0" smtClean="0"/>
              <a:t>                 </a:t>
            </a:r>
            <a:r>
              <a:rPr lang="en-US" sz="4800" b="1" u="sng" dirty="0" smtClean="0"/>
              <a:t>ANAL FISSURES</a:t>
            </a:r>
            <a:endParaRPr lang="en-US" sz="4800" b="1" u="sng" dirty="0"/>
          </a:p>
        </p:txBody>
      </p:sp>
      <p:sp>
        <p:nvSpPr>
          <p:cNvPr id="3" name="Content Placeholder 2"/>
          <p:cNvSpPr>
            <a:spLocks noGrp="1"/>
          </p:cNvSpPr>
          <p:nvPr>
            <p:ph idx="1"/>
          </p:nvPr>
        </p:nvSpPr>
        <p:spPr>
          <a:xfrm>
            <a:off x="457200" y="1066800"/>
            <a:ext cx="8686800" cy="5791200"/>
          </a:xfrm>
        </p:spPr>
        <p:txBody>
          <a:bodyPr/>
          <a:lstStyle/>
          <a:p>
            <a:pPr>
              <a:buNone/>
            </a:pPr>
            <a:r>
              <a:rPr lang="en-US" dirty="0" smtClean="0"/>
              <a:t>   </a:t>
            </a:r>
            <a:r>
              <a:rPr lang="en-US" sz="2800" dirty="0" smtClean="0"/>
              <a:t>These  are tears in the skin overlying the anal sphincter, usually due to increased tone of the anal sphincter muscles, and a failure of these muscle to relax. Anal fissures cause pain during defecation and bleeding from the anus.</a:t>
            </a:r>
          </a:p>
          <a:p>
            <a:pPr>
              <a:buNone/>
            </a:pPr>
            <a:endParaRPr lang="en-US" dirty="0" smtClean="0"/>
          </a:p>
          <a:p>
            <a:pPr>
              <a:buNone/>
            </a:pPr>
            <a:r>
              <a:rPr lang="en-US" dirty="0" smtClean="0"/>
              <a:t/>
            </a:r>
            <a:br>
              <a:rPr lang="en-US" dirty="0" smtClean="0"/>
            </a:br>
            <a:r>
              <a:rPr lang="en-US" dirty="0" smtClean="0"/>
              <a:t/>
            </a:r>
            <a:br>
              <a:rPr lang="en-US" dirty="0" smtClean="0"/>
            </a:br>
            <a:endParaRPr lang="en-US" dirty="0" smtClean="0"/>
          </a:p>
          <a:p>
            <a:pPr>
              <a:buNone/>
            </a:pPr>
            <a:endParaRPr lang="en-US" dirty="0" smtClean="0"/>
          </a:p>
        </p:txBody>
      </p:sp>
      <p:pic>
        <p:nvPicPr>
          <p:cNvPr id="1026" name="Picture 2" descr="C:\Users\shri krishna compute\Downloads\15768.jpg"/>
          <p:cNvPicPr>
            <a:picLocks noChangeAspect="1" noChangeArrowheads="1"/>
          </p:cNvPicPr>
          <p:nvPr/>
        </p:nvPicPr>
        <p:blipFill>
          <a:blip r:embed="rId2"/>
          <a:srcRect/>
          <a:stretch>
            <a:fillRect/>
          </a:stretch>
        </p:blipFill>
        <p:spPr bwMode="auto">
          <a:xfrm>
            <a:off x="4419600" y="3124200"/>
            <a:ext cx="4724400" cy="35052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r>
              <a:rPr lang="en-US" dirty="0" smtClean="0"/>
              <a:t> </a:t>
            </a:r>
            <a:r>
              <a:rPr lang="en-US" sz="3000" dirty="0" smtClean="0"/>
              <a:t>Constipation</a:t>
            </a:r>
          </a:p>
          <a:p>
            <a:r>
              <a:rPr lang="en-US" sz="3000" dirty="0" smtClean="0"/>
              <a:t>Chronic diarrhea</a:t>
            </a:r>
          </a:p>
          <a:p>
            <a:r>
              <a:rPr lang="en-US" sz="3000" dirty="0" smtClean="0"/>
              <a:t> </a:t>
            </a:r>
            <a:r>
              <a:rPr lang="en-US" sz="3000" dirty="0" err="1" smtClean="0"/>
              <a:t>Crohn’s</a:t>
            </a:r>
            <a:r>
              <a:rPr lang="en-US" sz="3000" dirty="0" smtClean="0"/>
              <a:t> disease</a:t>
            </a:r>
          </a:p>
          <a:p>
            <a:r>
              <a:rPr lang="en-US" sz="3000" dirty="0" smtClean="0"/>
              <a:t> Immunodeficiency </a:t>
            </a:r>
            <a:r>
              <a:rPr lang="en-US" sz="3000" dirty="0" err="1" smtClean="0"/>
              <a:t>diorders</a:t>
            </a:r>
            <a:endParaRPr lang="en-US" sz="3000" dirty="0" smtClean="0"/>
          </a:p>
          <a:p>
            <a:r>
              <a:rPr lang="en-US" sz="3000" dirty="0" smtClean="0"/>
              <a:t> Multiple pregnancies</a:t>
            </a:r>
          </a:p>
          <a:p>
            <a:r>
              <a:rPr lang="en-US" sz="3000" dirty="0" smtClean="0"/>
              <a:t> During childbirth</a:t>
            </a:r>
          </a:p>
          <a:p>
            <a:r>
              <a:rPr lang="en-US" sz="3000" dirty="0" smtClean="0"/>
              <a:t> Anal cancer</a:t>
            </a:r>
          </a:p>
          <a:p>
            <a:r>
              <a:rPr lang="en-US" sz="3000" dirty="0" smtClean="0"/>
              <a:t>    Leukemia</a:t>
            </a:r>
          </a:p>
          <a:p>
            <a:r>
              <a:rPr lang="en-US" sz="3000" dirty="0" smtClean="0"/>
              <a:t>    Chronic use of laxatives </a:t>
            </a:r>
          </a:p>
          <a:p>
            <a:r>
              <a:rPr lang="en-US" sz="3000" dirty="0" smtClean="0"/>
              <a:t>    Inflammation of the anus and rectum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  </a:t>
            </a:r>
            <a:r>
              <a:rPr lang="en-US" sz="7200" b="1" i="1" u="sng" dirty="0" smtClean="0">
                <a:effectLst>
                  <a:outerShdw blurRad="38100" dist="38100" dir="2700000" algn="tl">
                    <a:srgbClr val="000000">
                      <a:alpha val="43137"/>
                    </a:srgbClr>
                  </a:outerShdw>
                </a:effectLst>
              </a:rPr>
              <a:t>VILLI</a:t>
            </a:r>
            <a:endParaRPr lang="en-US" sz="7200" b="1" i="1" u="sng" dirty="0">
              <a:effectLst>
                <a:outerShdw blurRad="38100" dist="38100" dir="2700000" algn="tl">
                  <a:srgbClr val="000000">
                    <a:alpha val="43137"/>
                  </a:srgbClr>
                </a:outerShdw>
              </a:effectLst>
            </a:endParaRPr>
          </a:p>
        </p:txBody>
      </p:sp>
      <p:pic>
        <p:nvPicPr>
          <p:cNvPr id="4" name="Picture 2" descr="C:\Users\shri krishna compute\Downloads\villi.jpg"/>
          <p:cNvPicPr>
            <a:picLocks noGrp="1" noChangeAspect="1" noChangeArrowheads="1"/>
          </p:cNvPicPr>
          <p:nvPr>
            <p:ph idx="1"/>
          </p:nvPr>
        </p:nvPicPr>
        <p:blipFill>
          <a:blip r:embed="rId2"/>
          <a:srcRect/>
          <a:stretch>
            <a:fillRect/>
          </a:stretch>
        </p:blipFill>
        <p:spPr bwMode="auto">
          <a:xfrm>
            <a:off x="381000" y="1371600"/>
            <a:ext cx="8305800" cy="5257799"/>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1143000"/>
            <a:ext cx="7467600" cy="5330952"/>
          </a:xfrm>
        </p:spPr>
        <p:txBody>
          <a:bodyPr/>
          <a:lstStyle/>
          <a:p>
            <a:pPr lvl="0"/>
            <a:r>
              <a:rPr lang="en-US" dirty="0" smtClean="0"/>
              <a:t>Bright red blood in the toilet bowel </a:t>
            </a:r>
          </a:p>
          <a:p>
            <a:pPr lvl="0"/>
            <a:r>
              <a:rPr lang="en-US" dirty="0" smtClean="0"/>
              <a:t>Streak of blood on toilet paper</a:t>
            </a:r>
          </a:p>
          <a:p>
            <a:pPr lvl="0"/>
            <a:r>
              <a:rPr lang="en-US" dirty="0" smtClean="0"/>
              <a:t>Painful bowel movements</a:t>
            </a:r>
          </a:p>
          <a:p>
            <a:r>
              <a:rPr lang="en-US" dirty="0" smtClean="0"/>
              <a:t>Itching</a:t>
            </a:r>
          </a:p>
          <a:p>
            <a:pPr>
              <a:buNone/>
            </a:pPr>
            <a:endParaRPr lang="en-US" dirty="0" smtClean="0"/>
          </a:p>
          <a:p>
            <a:pPr>
              <a:buNone/>
            </a:pPr>
            <a:r>
              <a:rPr lang="en-US" dirty="0" smtClean="0"/>
              <a:t>  </a:t>
            </a:r>
            <a:r>
              <a:rPr lang="en-US" sz="3200" b="1" u="sng" dirty="0" smtClean="0"/>
              <a:t>DIAGNOSIS</a:t>
            </a:r>
          </a:p>
          <a:p>
            <a:r>
              <a:rPr lang="en-US" dirty="0" smtClean="0"/>
              <a:t> Endoscopy</a:t>
            </a:r>
          </a:p>
          <a:p>
            <a:r>
              <a:rPr lang="en-US" dirty="0" smtClean="0"/>
              <a:t>   </a:t>
            </a:r>
            <a:r>
              <a:rPr lang="en-US" dirty="0" err="1" smtClean="0"/>
              <a:t>Colonscopy</a:t>
            </a:r>
            <a:endParaRPr lang="en-US" dirty="0" smtClean="0"/>
          </a:p>
          <a:p>
            <a:r>
              <a:rPr lang="en-US" dirty="0" smtClean="0"/>
              <a:t>   </a:t>
            </a:r>
            <a:r>
              <a:rPr lang="en-US" dirty="0" err="1" smtClean="0"/>
              <a:t>Sigmoidoscopy</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TREATMENT</a:t>
            </a:r>
            <a:endParaRPr lang="en-US" sz="3200" b="1" u="sng" dirty="0">
              <a:latin typeface="+mn-lt"/>
            </a:endParaRPr>
          </a:p>
        </p:txBody>
      </p:sp>
      <p:sp>
        <p:nvSpPr>
          <p:cNvPr id="3" name="Content Placeholder 2"/>
          <p:cNvSpPr>
            <a:spLocks noGrp="1"/>
          </p:cNvSpPr>
          <p:nvPr>
            <p:ph idx="1"/>
          </p:nvPr>
        </p:nvSpPr>
        <p:spPr/>
        <p:txBody>
          <a:bodyPr/>
          <a:lstStyle/>
          <a:p>
            <a:pPr lvl="0"/>
            <a:r>
              <a:rPr lang="en-US" sz="2800" dirty="0" smtClean="0"/>
              <a:t>Eating more fiber to create softer stools</a:t>
            </a:r>
          </a:p>
          <a:p>
            <a:pPr lvl="0"/>
            <a:r>
              <a:rPr lang="en-US" sz="2800" dirty="0" smtClean="0"/>
              <a:t>More fluid</a:t>
            </a:r>
          </a:p>
          <a:p>
            <a:pPr lvl="0"/>
            <a:r>
              <a:rPr lang="en-US" sz="2800" dirty="0" smtClean="0"/>
              <a:t>Warm baths of anus</a:t>
            </a:r>
          </a:p>
          <a:p>
            <a:r>
              <a:rPr lang="en-US" sz="2800" dirty="0" smtClean="0"/>
              <a:t> In Chronic Anal fissures</a:t>
            </a:r>
          </a:p>
          <a:p>
            <a:r>
              <a:rPr lang="en-US" sz="2800" dirty="0" smtClean="0"/>
              <a:t>  Anal dilation </a:t>
            </a:r>
          </a:p>
          <a:p>
            <a:r>
              <a:rPr lang="en-US" sz="2800" dirty="0" smtClean="0"/>
              <a:t>  Lateral internal </a:t>
            </a:r>
            <a:r>
              <a:rPr lang="en-US" sz="2800" dirty="0" err="1" smtClean="0"/>
              <a:t>sphincterotomy</a:t>
            </a:r>
            <a:r>
              <a:rPr lang="en-US" sz="2800" dirty="0" smtClean="0"/>
              <a:t> (LIS).</a:t>
            </a:r>
          </a:p>
          <a:p>
            <a:endParaRPr lang="en-US" sz="2800" dirty="0" smtClean="0"/>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6555641"/>
          </a:xfrm>
          <a:prstGeom prst="rect">
            <a:avLst/>
          </a:prstGeom>
        </p:spPr>
        <p:txBody>
          <a:bodyPr wrap="square">
            <a:spAutoFit/>
          </a:bodyPr>
          <a:lstStyle/>
          <a:p>
            <a:pPr>
              <a:buFont typeface="Arial" pitchFamily="34" charset="0"/>
              <a:buChar char="•"/>
            </a:pPr>
            <a:r>
              <a:rPr lang="en-US" sz="2800" b="1" dirty="0" smtClean="0"/>
              <a:t>DIETARY  FIBRE(UNAVAILABLE  CARBOHYDRATE)</a:t>
            </a:r>
          </a:p>
          <a:p>
            <a:pPr>
              <a:buNone/>
            </a:pPr>
            <a:endParaRPr lang="en-US" sz="2800" dirty="0" smtClean="0"/>
          </a:p>
          <a:p>
            <a:pPr>
              <a:buFont typeface="Wingdings" pitchFamily="2" charset="2"/>
              <a:buChar char="q"/>
            </a:pPr>
            <a:r>
              <a:rPr lang="en-US" sz="2800" dirty="0" smtClean="0"/>
              <a:t>   Many Foods Contain Non-</a:t>
            </a:r>
            <a:r>
              <a:rPr lang="en-US" sz="2800" dirty="0" err="1" smtClean="0"/>
              <a:t>digestable</a:t>
            </a:r>
            <a:r>
              <a:rPr lang="en-US" sz="2800" dirty="0" smtClean="0"/>
              <a:t> Carbohydrates. These Non-</a:t>
            </a:r>
            <a:r>
              <a:rPr lang="en-US" sz="2800" dirty="0" err="1" smtClean="0"/>
              <a:t>digestable</a:t>
            </a:r>
            <a:r>
              <a:rPr lang="en-US" sz="2800" dirty="0" smtClean="0"/>
              <a:t> Carbohydrate Designated As “Dietary </a:t>
            </a:r>
            <a:r>
              <a:rPr lang="en-US" sz="2800" dirty="0" err="1" smtClean="0"/>
              <a:t>Fibre”or</a:t>
            </a:r>
            <a:r>
              <a:rPr lang="en-US" sz="2800" dirty="0" smtClean="0"/>
              <a:t> Unavailable Carbohydrates.</a:t>
            </a:r>
          </a:p>
          <a:p>
            <a:endParaRPr lang="en-US" sz="2800" dirty="0" smtClean="0"/>
          </a:p>
          <a:p>
            <a:pPr>
              <a:buFont typeface="Wingdings" pitchFamily="2" charset="2"/>
              <a:buChar char="q"/>
            </a:pPr>
            <a:r>
              <a:rPr lang="en-US" sz="2800" dirty="0" smtClean="0"/>
              <a:t> It used to be believed that </a:t>
            </a:r>
            <a:r>
              <a:rPr lang="en-US" sz="2800" dirty="0" err="1" smtClean="0"/>
              <a:t>fibres</a:t>
            </a:r>
            <a:r>
              <a:rPr lang="en-US" sz="2800" dirty="0" smtClean="0"/>
              <a:t> could not be used by the human body, as the digestive juices in the body.</a:t>
            </a:r>
          </a:p>
          <a:p>
            <a:r>
              <a:rPr lang="en-US" sz="2800" dirty="0" smtClean="0"/>
              <a:t> </a:t>
            </a:r>
          </a:p>
          <a:p>
            <a:pPr>
              <a:buFont typeface="Wingdings" pitchFamily="2" charset="2"/>
              <a:buChar char="q"/>
            </a:pPr>
            <a:r>
              <a:rPr lang="en-US" sz="2800" dirty="0" smtClean="0"/>
              <a:t>Our body did not contain enzymes capable of breaking down these compounds.</a:t>
            </a:r>
          </a:p>
          <a:p>
            <a:endParaRPr lang="en-US" sz="2800" dirty="0" smtClean="0"/>
          </a:p>
          <a:p>
            <a:pPr>
              <a:buFont typeface="Wingdings" pitchFamily="2" charset="2"/>
              <a:buChar char="q"/>
            </a:pPr>
            <a:r>
              <a:rPr lang="en-US" sz="2800" dirty="0" smtClean="0"/>
              <a:t>It was overlooked that a part of the fibre is fermented by enzymes found in the micro-organisms of the large intestines.</a:t>
            </a:r>
            <a:endParaRPr lang="en-US" sz="28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1481138"/>
          <a:ext cx="8229600" cy="1285240"/>
        </p:xfrm>
        <a:graphic>
          <a:graphicData uri="http://schemas.openxmlformats.org/drawingml/2006/table">
            <a:tbl>
              <a:tblPr firstRow="1" bandRow="1">
                <a:tableStyleId>{327F97BB-C833-4FB7-BDE5-3F7075034690}</a:tableStyleId>
              </a:tblPr>
              <a:tblGrid>
                <a:gridCol w="4114800"/>
                <a:gridCol w="4114800"/>
              </a:tblGrid>
              <a:tr h="370840">
                <a:tc>
                  <a:txBody>
                    <a:bodyPr/>
                    <a:lstStyle/>
                    <a:p>
                      <a:r>
                        <a:rPr lang="en-US" dirty="0" smtClean="0"/>
                        <a:t>SOLUBLE FIBRES</a:t>
                      </a:r>
                      <a:endParaRPr lang="en-US" dirty="0"/>
                    </a:p>
                  </a:txBody>
                  <a:tcPr>
                    <a:solidFill>
                      <a:schemeClr val="accent1">
                        <a:lumMod val="75000"/>
                      </a:schemeClr>
                    </a:solidFill>
                  </a:tcPr>
                </a:tc>
                <a:tc>
                  <a:txBody>
                    <a:bodyPr/>
                    <a:lstStyle/>
                    <a:p>
                      <a:r>
                        <a:rPr lang="en-US" dirty="0" smtClean="0"/>
                        <a:t>INSOLUBLE FIBRES</a:t>
                      </a:r>
                      <a:endParaRPr lang="en-US" dirty="0"/>
                    </a:p>
                  </a:txBody>
                  <a:tcPr>
                    <a:solidFill>
                      <a:schemeClr val="accent1">
                        <a:lumMod val="75000"/>
                      </a:schemeClr>
                    </a:solidFill>
                  </a:tcPr>
                </a:tc>
              </a:tr>
              <a:tr h="370840">
                <a:tc>
                  <a:txBody>
                    <a:bodyPr/>
                    <a:lstStyle/>
                    <a:p>
                      <a:pPr>
                        <a:buFont typeface="Wingdings" pitchFamily="2" charset="2"/>
                        <a:buChar char="Ø"/>
                      </a:pPr>
                      <a:r>
                        <a:rPr lang="en-US" dirty="0" smtClean="0"/>
                        <a:t>PECTINS</a:t>
                      </a:r>
                    </a:p>
                    <a:p>
                      <a:pPr>
                        <a:buFont typeface="Wingdings" pitchFamily="2" charset="2"/>
                        <a:buChar char="Ø"/>
                      </a:pPr>
                      <a:r>
                        <a:rPr lang="en-US" dirty="0" smtClean="0"/>
                        <a:t>GUMS AND MUCILAGES</a:t>
                      </a:r>
                      <a:endParaRPr lang="en-US" dirty="0"/>
                    </a:p>
                  </a:txBody>
                  <a:tcPr>
                    <a:solidFill>
                      <a:schemeClr val="accent1">
                        <a:lumMod val="75000"/>
                      </a:schemeClr>
                    </a:solidFill>
                  </a:tcPr>
                </a:tc>
                <a:tc>
                  <a:txBody>
                    <a:bodyPr/>
                    <a:lstStyle/>
                    <a:p>
                      <a:pPr>
                        <a:buFont typeface="Wingdings" pitchFamily="2" charset="2"/>
                        <a:buChar char="Ø"/>
                      </a:pPr>
                      <a:r>
                        <a:rPr lang="en-US" dirty="0" smtClean="0"/>
                        <a:t>CELLULOSE</a:t>
                      </a:r>
                    </a:p>
                    <a:p>
                      <a:pPr>
                        <a:buFont typeface="Wingdings" pitchFamily="2" charset="2"/>
                        <a:buChar char="Ø"/>
                      </a:pPr>
                      <a:r>
                        <a:rPr lang="en-US" dirty="0" smtClean="0"/>
                        <a:t>HEMICELLULOSE</a:t>
                      </a:r>
                    </a:p>
                    <a:p>
                      <a:pPr>
                        <a:buFont typeface="Wingdings" pitchFamily="2" charset="2"/>
                        <a:buChar char="Ø"/>
                      </a:pPr>
                      <a:r>
                        <a:rPr lang="en-US" dirty="0" smtClean="0"/>
                        <a:t>LIGNIN</a:t>
                      </a:r>
                      <a:endParaRPr lang="en-US" dirty="0"/>
                    </a:p>
                  </a:txBody>
                  <a:tcPr>
                    <a:solidFill>
                      <a:schemeClr val="accent1">
                        <a:lumMod val="75000"/>
                      </a:schemeClr>
                    </a:solidFill>
                  </a:tcPr>
                </a:tc>
              </a:tr>
            </a:tbl>
          </a:graphicData>
        </a:graphic>
      </p:graphicFrame>
      <p:sp>
        <p:nvSpPr>
          <p:cNvPr id="3" name="Title 1"/>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CLASSIFICATION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tangle 3"/>
          <p:cNvSpPr/>
          <p:nvPr/>
        </p:nvSpPr>
        <p:spPr>
          <a:xfrm>
            <a:off x="762000" y="3886200"/>
            <a:ext cx="3200400" cy="2057400"/>
          </a:xfrm>
          <a:prstGeom prst="rect">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t>soluble  </a:t>
            </a:r>
            <a:r>
              <a:rPr lang="en-US" sz="2400" dirty="0" err="1" smtClean="0"/>
              <a:t>fibres</a:t>
            </a:r>
            <a:r>
              <a:rPr lang="en-US" sz="2400" dirty="0" smtClean="0"/>
              <a:t> are soluble in water and become sticky in consistency</a:t>
            </a:r>
            <a:endParaRPr lang="en-US" sz="2400" dirty="0"/>
          </a:p>
        </p:txBody>
      </p:sp>
      <p:sp>
        <p:nvSpPr>
          <p:cNvPr id="5" name="Rectangle 4"/>
          <p:cNvSpPr/>
          <p:nvPr/>
        </p:nvSpPr>
        <p:spPr>
          <a:xfrm>
            <a:off x="4724400" y="3810000"/>
            <a:ext cx="3276600" cy="2057400"/>
          </a:xfrm>
          <a:prstGeom prst="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tx1"/>
                </a:solidFill>
                <a:latin typeface="Andalus" pitchFamily="18" charset="-78"/>
                <a:cs typeface="Andalus" pitchFamily="18" charset="-78"/>
              </a:rPr>
              <a:t>Insoluble fibre doesn’t dissolve or absorb water. it passes through our  digestive system in close to its original form</a:t>
            </a:r>
            <a:endParaRPr lang="en-US" sz="2000" dirty="0">
              <a:solidFill>
                <a:schemeClr val="tx1"/>
              </a:solidFill>
              <a:latin typeface="Andalus" pitchFamily="18" charset="-78"/>
              <a:cs typeface="Andalus" pitchFamily="18" charset="-7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81328"/>
            <a:ext cx="8229600" cy="4525963"/>
          </a:xfrm>
          <a:prstGeom prst="rect">
            <a:avLst/>
          </a:prstGeom>
        </p:spPr>
        <p:txBody>
          <a:bodyPr>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smtClean="0">
                <a:ln>
                  <a:noFill/>
                </a:ln>
                <a:solidFill>
                  <a:schemeClr val="tx1"/>
                </a:solidFill>
                <a:effectLst/>
                <a:uLnTx/>
                <a:uFillTx/>
                <a:latin typeface="+mn-lt"/>
                <a:ea typeface="+mn-ea"/>
                <a:cs typeface="+mn-cs"/>
              </a:rPr>
              <a:t>Helps maintain bowel integrity and health.</a:t>
            </a:r>
            <a:r>
              <a:rPr kumimoji="0" lang="en-US" sz="2600" b="0" i="0" u="none" strike="noStrike" kern="1200" cap="none" spc="0" normalizeH="0" baseline="0" noProof="0" smtClean="0">
                <a:ln>
                  <a:noFill/>
                </a:ln>
                <a:solidFill>
                  <a:schemeClr val="tx1"/>
                </a:solidFill>
                <a:effectLst/>
                <a:uLnTx/>
                <a:uFillTx/>
                <a:latin typeface="+mn-lt"/>
                <a:ea typeface="+mn-ea"/>
                <a:cs typeface="+mn-cs"/>
              </a:rPr>
              <a:t> A high-fiber diet may lower your risk of developing hemorrhoids, and small pouches in your colon.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smtClean="0">
                <a:ln>
                  <a:noFill/>
                </a:ln>
                <a:solidFill>
                  <a:schemeClr val="tx1"/>
                </a:solidFill>
                <a:effectLst/>
                <a:uLnTx/>
                <a:uFillTx/>
                <a:latin typeface="+mn-lt"/>
                <a:ea typeface="+mn-ea"/>
                <a:cs typeface="+mn-cs"/>
              </a:rPr>
              <a:t>Lowers blood cholesterol levels.</a:t>
            </a:r>
            <a:r>
              <a:rPr kumimoji="0" lang="en-US" sz="2600" b="0" i="0" u="none" strike="noStrike" kern="1200" cap="none" spc="0" normalizeH="0" baseline="0" noProof="0" smtClean="0">
                <a:ln>
                  <a:noFill/>
                </a:ln>
                <a:solidFill>
                  <a:schemeClr val="tx1"/>
                </a:solidFill>
                <a:effectLst/>
                <a:uLnTx/>
                <a:uFillTx/>
                <a:latin typeface="+mn-lt"/>
                <a:ea typeface="+mn-ea"/>
                <a:cs typeface="+mn-cs"/>
              </a:rPr>
              <a:t> Soluble fiber found in beans, oats, flaxseed and oat bran may help lower total blood cholesterol levels by lowering low-density lipoprotein, or "bad," cholesterol levels.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smtClean="0">
                <a:ln>
                  <a:noFill/>
                </a:ln>
                <a:solidFill>
                  <a:schemeClr val="tx1"/>
                </a:solidFill>
                <a:effectLst/>
                <a:uLnTx/>
                <a:uFillTx/>
                <a:latin typeface="+mn-lt"/>
                <a:ea typeface="+mn-ea"/>
                <a:cs typeface="+mn-cs"/>
              </a:rPr>
              <a:t>Helps control blood sugar levels.</a:t>
            </a:r>
            <a:r>
              <a:rPr kumimoji="0" lang="en-US" sz="2600" b="0" i="0" u="none" strike="noStrike" kern="1200" cap="none" spc="0" normalizeH="0" baseline="0" noProof="0" smtClean="0">
                <a:ln>
                  <a:noFill/>
                </a:ln>
                <a:solidFill>
                  <a:schemeClr val="tx1"/>
                </a:solidFill>
                <a:effectLst/>
                <a:uLnTx/>
                <a:uFillTx/>
                <a:latin typeface="+mn-lt"/>
                <a:ea typeface="+mn-ea"/>
                <a:cs typeface="+mn-cs"/>
              </a:rPr>
              <a:t> Fiber, particularly soluble fiber, can slow the absorption of sugar, which for people with diabetes can help improve blood sugar levels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1" i="0" u="none" strike="noStrike" kern="1200" cap="none" spc="0" normalizeH="0" baseline="0" noProof="0" smtClean="0">
                <a:ln>
                  <a:noFill/>
                </a:ln>
                <a:solidFill>
                  <a:schemeClr val="tx1"/>
                </a:solidFill>
                <a:effectLst/>
                <a:uLnTx/>
                <a:uFillTx/>
                <a:latin typeface="+mn-lt"/>
                <a:ea typeface="+mn-ea"/>
                <a:cs typeface="+mn-cs"/>
              </a:rPr>
              <a:t>Aids in weight loss.</a:t>
            </a:r>
            <a:r>
              <a:rPr kumimoji="0" lang="en-US" sz="2600" b="0" i="0" u="none" strike="noStrike" kern="1200" cap="none" spc="0" normalizeH="0" baseline="0" noProof="0" smtClean="0">
                <a:ln>
                  <a:noFill/>
                </a:ln>
                <a:solidFill>
                  <a:schemeClr val="tx1"/>
                </a:solidFill>
                <a:effectLst/>
                <a:uLnTx/>
                <a:uFillTx/>
                <a:latin typeface="+mn-lt"/>
                <a:ea typeface="+mn-ea"/>
                <a:cs typeface="+mn-cs"/>
              </a:rPr>
              <a:t> High-fiber foods generally require more chewing time, which gives your body time to register when you're no longer hungry, so you're less likely to overeat.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457200" y="27463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IMPORTANCE OF FIBRE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amond(in)">
                                      <p:cBhvr>
                                        <p:cTn id="11" dur="2000"/>
                                        <p:tgtEl>
                                          <p:spTgt spid="2">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2000"/>
                                        <p:tgtEl>
                                          <p:spTgt spid="2">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amond(in)">
                                      <p:cBhvr>
                                        <p:cTn id="19"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3200" b="1" i="1" u="sng" dirty="0" smtClean="0">
                <a:effectLst>
                  <a:outerShdw blurRad="38100" dist="38100" dir="2700000" algn="tl">
                    <a:srgbClr val="000000">
                      <a:alpha val="43137"/>
                    </a:srgbClr>
                  </a:outerShdw>
                </a:effectLst>
                <a:latin typeface="+mn-lt"/>
              </a:rPr>
              <a:t>LARGE INTESTINE(COLON)</a:t>
            </a:r>
            <a:endParaRPr lang="en-US" sz="3200" b="1" i="1" u="sng"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
          </p:nvPr>
        </p:nvSpPr>
        <p:spPr>
          <a:xfrm>
            <a:off x="152400" y="1524000"/>
            <a:ext cx="8991600" cy="5334000"/>
          </a:xfrm>
        </p:spPr>
        <p:txBody>
          <a:bodyPr>
            <a:normAutofit/>
          </a:bodyPr>
          <a:lstStyle/>
          <a:p>
            <a:pPr>
              <a:buFont typeface="Wingdings" pitchFamily="2" charset="2"/>
              <a:buChar char="Ø"/>
            </a:pPr>
            <a:r>
              <a:rPr lang="en-US" sz="2800" dirty="0" smtClean="0">
                <a:cs typeface="Times New Roman" pitchFamily="18" charset="0"/>
              </a:rPr>
              <a:t>It </a:t>
            </a:r>
            <a:r>
              <a:rPr lang="en-US" sz="2800" dirty="0" err="1" smtClean="0">
                <a:cs typeface="Times New Roman" pitchFamily="18" charset="0"/>
              </a:rPr>
              <a:t>continous</a:t>
            </a:r>
            <a:r>
              <a:rPr lang="en-US" sz="2800" dirty="0" smtClean="0">
                <a:cs typeface="Times New Roman" pitchFamily="18" charset="0"/>
              </a:rPr>
              <a:t> with the small intestine and ends at the anus.</a:t>
            </a:r>
          </a:p>
          <a:p>
            <a:pPr>
              <a:buFont typeface="Wingdings" pitchFamily="2" charset="2"/>
              <a:buChar char="Ø"/>
            </a:pPr>
            <a:r>
              <a:rPr lang="en-US" sz="2800" dirty="0" smtClean="0">
                <a:cs typeface="Times New Roman" pitchFamily="18" charset="0"/>
              </a:rPr>
              <a:t>   5 ft long.</a:t>
            </a:r>
          </a:p>
          <a:p>
            <a:pPr>
              <a:buFont typeface="Wingdings" pitchFamily="2" charset="2"/>
              <a:buChar char="Ø"/>
            </a:pPr>
            <a:r>
              <a:rPr lang="en-US" sz="2800" dirty="0" smtClean="0">
                <a:cs typeface="Times New Roman" pitchFamily="18" charset="0"/>
              </a:rPr>
              <a:t>Has six parts</a:t>
            </a:r>
          </a:p>
          <a:p>
            <a:pPr>
              <a:buNone/>
            </a:pPr>
            <a:r>
              <a:rPr lang="en-US" sz="2800" dirty="0" smtClean="0">
                <a:cs typeface="Times New Roman" pitchFamily="18" charset="0"/>
              </a:rPr>
              <a:t>-caecum</a:t>
            </a:r>
          </a:p>
          <a:p>
            <a:pPr>
              <a:buNone/>
            </a:pPr>
            <a:r>
              <a:rPr lang="en-US" sz="2800" dirty="0" smtClean="0">
                <a:cs typeface="Times New Roman" pitchFamily="18" charset="0"/>
              </a:rPr>
              <a:t> -the ascending colon</a:t>
            </a:r>
          </a:p>
          <a:p>
            <a:pPr>
              <a:buNone/>
            </a:pPr>
            <a:r>
              <a:rPr lang="en-US" sz="2800" dirty="0" smtClean="0">
                <a:cs typeface="Times New Roman" pitchFamily="18" charset="0"/>
              </a:rPr>
              <a:t>-the transverse colon</a:t>
            </a:r>
          </a:p>
          <a:p>
            <a:pPr>
              <a:buNone/>
            </a:pPr>
            <a:r>
              <a:rPr lang="en-US" sz="2800" dirty="0" smtClean="0">
                <a:cs typeface="Times New Roman" pitchFamily="18" charset="0"/>
              </a:rPr>
              <a:t>-the descending colon</a:t>
            </a:r>
          </a:p>
          <a:p>
            <a:pPr>
              <a:buNone/>
            </a:pPr>
            <a:r>
              <a:rPr lang="en-US" sz="2800" dirty="0" smtClean="0">
                <a:cs typeface="Times New Roman" pitchFamily="18" charset="0"/>
              </a:rPr>
              <a:t>-the sigmoid colon</a:t>
            </a:r>
          </a:p>
          <a:p>
            <a:pPr>
              <a:buNone/>
            </a:pPr>
            <a:r>
              <a:rPr lang="en-US" sz="2800" dirty="0" smtClean="0">
                <a:cs typeface="Times New Roman" pitchFamily="18" charset="0"/>
              </a:rPr>
              <a:t>-the rectum</a:t>
            </a:r>
          </a:p>
          <a:p>
            <a:pPr>
              <a:buNone/>
            </a:pPr>
            <a:endParaRPr lang="en-US" sz="2800" dirty="0"/>
          </a:p>
        </p:txBody>
      </p:sp>
      <p:pic>
        <p:nvPicPr>
          <p:cNvPr id="1026" name="Picture 2" descr="C:\Users\shri krishna compute\Downloads\vdh.jpg"/>
          <p:cNvPicPr>
            <a:picLocks noChangeAspect="1" noChangeArrowheads="1"/>
          </p:cNvPicPr>
          <p:nvPr/>
        </p:nvPicPr>
        <p:blipFill>
          <a:blip r:embed="rId3"/>
          <a:srcRect/>
          <a:stretch>
            <a:fillRect/>
          </a:stretch>
        </p:blipFill>
        <p:spPr bwMode="auto">
          <a:xfrm>
            <a:off x="4953000" y="2895600"/>
            <a:ext cx="3886200" cy="3733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fontScale="47500" lnSpcReduction="20000"/>
          </a:bodyPr>
          <a:lstStyle/>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r>
              <a:rPr lang="en-US" sz="5100" dirty="0" smtClean="0"/>
              <a:t>  Absorb </a:t>
            </a:r>
            <a:r>
              <a:rPr lang="en-US" sz="5100" dirty="0" smtClean="0">
                <a:effectLst>
                  <a:outerShdw blurRad="38100" dist="38100" dir="2700000" algn="tl">
                    <a:srgbClr val="000000">
                      <a:alpha val="43137"/>
                    </a:srgbClr>
                  </a:outerShdw>
                </a:effectLst>
              </a:rPr>
              <a:t>water</a:t>
            </a:r>
            <a:r>
              <a:rPr lang="en-US" sz="5100" dirty="0" smtClean="0"/>
              <a:t> and </a:t>
            </a:r>
            <a:r>
              <a:rPr lang="en-US" sz="5100" dirty="0" smtClean="0">
                <a:effectLst>
                  <a:outerShdw blurRad="38100" dist="38100" dir="2700000" algn="tl">
                    <a:srgbClr val="000000">
                      <a:alpha val="43137"/>
                    </a:srgbClr>
                  </a:outerShdw>
                </a:effectLst>
              </a:rPr>
              <a:t>electrolytes</a:t>
            </a:r>
          </a:p>
          <a:p>
            <a:pPr>
              <a:buFont typeface="Wingdings" pitchFamily="2" charset="2"/>
              <a:buChar char="Ø"/>
            </a:pPr>
            <a:r>
              <a:rPr lang="en-US" sz="5100" dirty="0" smtClean="0"/>
              <a:t>  Manufactures  </a:t>
            </a:r>
            <a:r>
              <a:rPr lang="en-US" sz="5100" dirty="0" smtClean="0">
                <a:effectLst>
                  <a:outerShdw blurRad="38100" dist="38100" dir="2700000" algn="tl">
                    <a:srgbClr val="000000">
                      <a:alpha val="43137"/>
                    </a:srgbClr>
                  </a:outerShdw>
                </a:effectLst>
              </a:rPr>
              <a:t>vitamins – k, biotin, B-12 , B -5</a:t>
            </a:r>
          </a:p>
          <a:p>
            <a:pPr>
              <a:buFont typeface="Wingdings" pitchFamily="2" charset="2"/>
              <a:buChar char="Ø"/>
            </a:pPr>
            <a:r>
              <a:rPr lang="en-US" sz="5100" dirty="0" smtClean="0"/>
              <a:t>   Produces mucus </a:t>
            </a:r>
          </a:p>
          <a:p>
            <a:pPr>
              <a:buNone/>
            </a:pPr>
            <a:r>
              <a:rPr lang="en-US" sz="5100" dirty="0" smtClean="0">
                <a:effectLst>
                  <a:outerShdw blurRad="38100" dist="38100" dir="2700000" algn="tl">
                    <a:srgbClr val="000000">
                      <a:alpha val="43137"/>
                    </a:srgbClr>
                  </a:outerShdw>
                </a:effectLst>
              </a:rPr>
              <a:t>   - </a:t>
            </a:r>
            <a:r>
              <a:rPr lang="en-US" sz="5100" dirty="0" smtClean="0"/>
              <a:t>helps to lubricate intestinal mass</a:t>
            </a:r>
          </a:p>
          <a:p>
            <a:pPr>
              <a:buNone/>
            </a:pPr>
            <a:r>
              <a:rPr lang="en-US" sz="5100" dirty="0" smtClean="0">
                <a:effectLst>
                  <a:outerShdw blurRad="38100" dist="38100" dir="2700000" algn="tl">
                    <a:srgbClr val="000000">
                      <a:alpha val="43137"/>
                    </a:srgbClr>
                  </a:outerShdw>
                </a:effectLst>
              </a:rPr>
              <a:t>   - </a:t>
            </a:r>
            <a:r>
              <a:rPr lang="en-US" sz="5100" dirty="0" smtClean="0"/>
              <a:t>neutralize the acid which is produced by bacteria in the large intestine .</a:t>
            </a:r>
          </a:p>
          <a:p>
            <a:pPr>
              <a:buFont typeface="Wingdings" pitchFamily="2" charset="2"/>
              <a:buChar char="Ø"/>
            </a:pPr>
            <a:r>
              <a:rPr lang="en-US" sz="5100" dirty="0" smtClean="0"/>
              <a:t>   Bile salts  -  reabsorbed in the </a:t>
            </a:r>
            <a:r>
              <a:rPr lang="en-US" sz="5100" dirty="0" err="1" smtClean="0"/>
              <a:t>cecum</a:t>
            </a:r>
            <a:r>
              <a:rPr lang="en-US" sz="5100" dirty="0" smtClean="0"/>
              <a:t> .</a:t>
            </a:r>
          </a:p>
          <a:p>
            <a:pPr>
              <a:buFont typeface="Wingdings" pitchFamily="2" charset="2"/>
              <a:buChar char="Ø"/>
            </a:pPr>
            <a:r>
              <a:rPr lang="en-US" sz="5100" dirty="0" smtClean="0"/>
              <a:t> Pigments – </a:t>
            </a:r>
            <a:r>
              <a:rPr lang="en-US" sz="5100" dirty="0" err="1" smtClean="0"/>
              <a:t>Urobilins</a:t>
            </a:r>
            <a:r>
              <a:rPr lang="en-US" sz="5100" dirty="0" smtClean="0"/>
              <a:t> and </a:t>
            </a:r>
            <a:r>
              <a:rPr lang="en-US" sz="5100" dirty="0" err="1" smtClean="0"/>
              <a:t>sterobilins</a:t>
            </a:r>
            <a:r>
              <a:rPr lang="en-US" sz="5100" dirty="0" smtClean="0"/>
              <a:t> formed by the intestinal bacteria – provide brown color to feces.</a:t>
            </a:r>
          </a:p>
          <a:p>
            <a:pPr>
              <a:buFont typeface="Wingdings" pitchFamily="2" charset="2"/>
              <a:buChar char="Ø"/>
            </a:pPr>
            <a:r>
              <a:rPr lang="en-US" sz="5100" dirty="0" smtClean="0"/>
              <a:t>Bacteria -       300- 1000 species - </a:t>
            </a:r>
            <a:r>
              <a:rPr lang="en-US" sz="5100" i="1" u="sng" dirty="0" smtClean="0"/>
              <a:t>Lactobacillus acidophilus</a:t>
            </a:r>
            <a:r>
              <a:rPr lang="en-US" sz="5100" u="sng" dirty="0" smtClean="0"/>
              <a:t>, </a:t>
            </a:r>
          </a:p>
          <a:p>
            <a:pPr>
              <a:buNone/>
            </a:pPr>
            <a:r>
              <a:rPr lang="en-US" sz="5100" i="1" dirty="0" smtClean="0"/>
              <a:t>    </a:t>
            </a:r>
            <a:r>
              <a:rPr lang="en-US" sz="5100" i="1" u="sng" dirty="0" smtClean="0"/>
              <a:t>Escherichia coli , </a:t>
            </a:r>
            <a:r>
              <a:rPr lang="en-US" sz="5100" i="1" dirty="0" smtClean="0"/>
              <a:t>etc.</a:t>
            </a:r>
          </a:p>
          <a:p>
            <a:pPr>
              <a:buFont typeface="Wingdings" pitchFamily="2" charset="2"/>
              <a:buChar char="Ø"/>
            </a:pPr>
            <a:r>
              <a:rPr lang="en-US" sz="5100" i="1" dirty="0" smtClean="0"/>
              <a:t>Gets Energy and Nutrients from the undigested food  and other substances. </a:t>
            </a:r>
          </a:p>
          <a:p>
            <a:pPr>
              <a:buNone/>
            </a:pPr>
            <a:endParaRPr lang="en-US" sz="5100" dirty="0" smtClean="0"/>
          </a:p>
          <a:p>
            <a:pPr>
              <a:buNone/>
            </a:pPr>
            <a:r>
              <a:rPr lang="en-US" sz="5100" u="sng"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BACTERIAL ACTION on PROTEIN </a:t>
            </a:r>
            <a:endParaRPr lang="en-US" dirty="0"/>
          </a:p>
        </p:txBody>
      </p:sp>
      <p:sp>
        <p:nvSpPr>
          <p:cNvPr id="3" name="Content Placeholder 2"/>
          <p:cNvSpPr>
            <a:spLocks noGrp="1"/>
          </p:cNvSpPr>
          <p:nvPr>
            <p:ph idx="1"/>
          </p:nvPr>
        </p:nvSpPr>
        <p:spPr>
          <a:xfrm>
            <a:off x="457200" y="1295400"/>
            <a:ext cx="8229600" cy="5257800"/>
          </a:xfrm>
        </p:spPr>
        <p:txBody>
          <a:bodyPr>
            <a:normAutofit lnSpcReduction="10000"/>
          </a:bodyPr>
          <a:lstStyle/>
          <a:p>
            <a:pPr>
              <a:buNone/>
            </a:pPr>
            <a:r>
              <a:rPr lang="en-US" dirty="0" smtClean="0"/>
              <a:t>Bacteria breaks down peptides remaining in the feces and generates –</a:t>
            </a:r>
          </a:p>
          <a:p>
            <a:pPr>
              <a:buFont typeface="Wingdings" pitchFamily="2" charset="2"/>
              <a:buChar char="§"/>
            </a:pPr>
            <a:r>
              <a:rPr lang="en-US" dirty="0" smtClean="0"/>
              <a:t>Ammonia , in the form of soluble ammonium ions.</a:t>
            </a:r>
          </a:p>
          <a:p>
            <a:pPr>
              <a:buFont typeface="Wingdings" pitchFamily="2" charset="2"/>
              <a:buChar char="§"/>
            </a:pPr>
            <a:r>
              <a:rPr lang="en-US" dirty="0" err="1" smtClean="0"/>
              <a:t>Indole</a:t>
            </a:r>
            <a:r>
              <a:rPr lang="en-US" dirty="0" smtClean="0"/>
              <a:t> and </a:t>
            </a:r>
            <a:r>
              <a:rPr lang="en-US" dirty="0" err="1" smtClean="0"/>
              <a:t>Skatole</a:t>
            </a:r>
            <a:r>
              <a:rPr lang="en-US" dirty="0" smtClean="0"/>
              <a:t> , two nitrogen – containing compounds that are responsible for the odor of feces.</a:t>
            </a:r>
          </a:p>
          <a:p>
            <a:pPr>
              <a:buFont typeface="Wingdings" pitchFamily="2" charset="2"/>
              <a:buChar char="§"/>
            </a:pPr>
            <a:r>
              <a:rPr lang="en-US" dirty="0" smtClean="0"/>
              <a:t>Production of gases – Hydrogen sulfide,CO2 and Methane.</a:t>
            </a:r>
          </a:p>
          <a:p>
            <a:pPr>
              <a:buFont typeface="Wingdings" pitchFamily="2" charset="2"/>
              <a:buChar char="§"/>
            </a:pPr>
            <a:r>
              <a:rPr lang="en-US" dirty="0" smtClean="0"/>
              <a:t>Significant amounts  of ammonia and smaller amounts of other toxics cross the colonic epithelium and enter the hepatic portal </a:t>
            </a:r>
            <a:r>
              <a:rPr lang="en-US" dirty="0" err="1" smtClean="0"/>
              <a:t>cirulation</a:t>
            </a:r>
            <a:r>
              <a:rPr lang="en-US" dirty="0" smtClean="0"/>
              <a:t> . </a:t>
            </a:r>
          </a:p>
          <a:p>
            <a:pPr>
              <a:buFont typeface="Wingdings" pitchFamily="2" charset="2"/>
              <a:buChar char="§"/>
            </a:pPr>
            <a:r>
              <a:rPr lang="en-US" dirty="0" smtClean="0"/>
              <a:t>These are removed by the liver and converted to nontoxic substances that can be released in the blood and excreted at the kidneys.</a:t>
            </a:r>
          </a:p>
          <a:p>
            <a:pPr>
              <a:buFont typeface="Wingdings" pitchFamily="2" charset="2"/>
              <a:buChar char="§"/>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Bacterial Action on CHO</a:t>
            </a:r>
            <a:endParaRPr lang="en-US" dirty="0"/>
          </a:p>
        </p:txBody>
      </p:sp>
      <p:sp>
        <p:nvSpPr>
          <p:cNvPr id="3" name="Content Placeholder 2"/>
          <p:cNvSpPr>
            <a:spLocks noGrp="1"/>
          </p:cNvSpPr>
          <p:nvPr>
            <p:ph idx="1"/>
          </p:nvPr>
        </p:nvSpPr>
        <p:spPr>
          <a:xfrm>
            <a:off x="304800" y="1066800"/>
            <a:ext cx="8382000" cy="5562600"/>
          </a:xfrm>
        </p:spPr>
        <p:txBody>
          <a:bodyPr>
            <a:normAutofit fontScale="92500"/>
          </a:bodyPr>
          <a:lstStyle/>
          <a:p>
            <a:pPr>
              <a:buNone/>
            </a:pPr>
            <a:endParaRPr lang="en-US" dirty="0" smtClean="0"/>
          </a:p>
          <a:p>
            <a:pPr>
              <a:buNone/>
            </a:pPr>
            <a:r>
              <a:rPr lang="en-US" dirty="0" smtClean="0"/>
              <a:t>Carbohydrates                    Short chain fatty acids</a:t>
            </a:r>
          </a:p>
          <a:p>
            <a:pPr>
              <a:buNone/>
            </a:pPr>
            <a:r>
              <a:rPr lang="en-US" dirty="0" smtClean="0"/>
              <a:t>                                             (</a:t>
            </a:r>
            <a:r>
              <a:rPr lang="en-US" b="1" dirty="0" err="1" smtClean="0">
                <a:effectLst>
                  <a:outerShdw blurRad="38100" dist="38100" dir="2700000" algn="tl">
                    <a:srgbClr val="000000">
                      <a:alpha val="43137"/>
                    </a:srgbClr>
                  </a:outerShdw>
                </a:effectLst>
              </a:rPr>
              <a:t>saccharolytic</a:t>
            </a:r>
            <a:r>
              <a:rPr lang="en-US" b="1" dirty="0" smtClean="0">
                <a:effectLst>
                  <a:outerShdw blurRad="38100" dist="38100" dir="2700000" algn="tl">
                    <a:srgbClr val="000000">
                      <a:alpha val="43137"/>
                    </a:srgbClr>
                  </a:outerShdw>
                </a:effectLst>
              </a:rPr>
              <a:t> fermentation</a:t>
            </a:r>
            <a:r>
              <a:rPr lang="en-US" dirty="0" smtClean="0"/>
              <a:t>)</a:t>
            </a:r>
          </a:p>
          <a:p>
            <a:pPr>
              <a:buNone/>
            </a:pPr>
            <a:r>
              <a:rPr lang="en-US" dirty="0" smtClean="0"/>
              <a:t>                                                                                     </a:t>
            </a:r>
          </a:p>
          <a:p>
            <a:pPr>
              <a:buNone/>
            </a:pPr>
            <a:r>
              <a:rPr lang="en-US" dirty="0" smtClean="0"/>
              <a:t>                                                                         </a:t>
            </a:r>
          </a:p>
          <a:p>
            <a:pPr>
              <a:buNone/>
            </a:pPr>
            <a:r>
              <a:rPr lang="en-US" dirty="0" smtClean="0"/>
              <a:t>                        </a:t>
            </a:r>
            <a:r>
              <a:rPr lang="en-US" b="1" dirty="0" smtClean="0">
                <a:effectLst>
                  <a:outerShdw blurRad="38100" dist="38100" dir="2700000" algn="tl">
                    <a:srgbClr val="000000">
                      <a:alpha val="43137"/>
                    </a:srgbClr>
                  </a:outerShdw>
                </a:effectLst>
              </a:rPr>
              <a:t>Acetic acid,     Butyric acid,      </a:t>
            </a:r>
            <a:r>
              <a:rPr lang="en-US" b="1" dirty="0" err="1" smtClean="0">
                <a:effectLst>
                  <a:outerShdw blurRad="38100" dist="38100" dir="2700000" algn="tl">
                    <a:srgbClr val="000000">
                      <a:alpha val="43137"/>
                    </a:srgbClr>
                  </a:outerShdw>
                </a:effectLst>
              </a:rPr>
              <a:t>Propionic</a:t>
            </a:r>
            <a:r>
              <a:rPr lang="en-US" b="1" dirty="0" smtClean="0">
                <a:effectLst>
                  <a:outerShdw blurRad="38100" dist="38100" dir="2700000" algn="tl">
                    <a:srgbClr val="000000">
                      <a:alpha val="43137"/>
                    </a:srgbClr>
                  </a:outerShdw>
                </a:effectLst>
              </a:rPr>
              <a:t> acid</a:t>
            </a:r>
          </a:p>
          <a:p>
            <a:pPr>
              <a:buNone/>
            </a:pPr>
            <a:r>
              <a:rPr lang="en-US" dirty="0" smtClean="0"/>
              <a:t>                   </a:t>
            </a:r>
          </a:p>
          <a:p>
            <a:pPr>
              <a:buNone/>
            </a:pPr>
            <a:r>
              <a:rPr lang="en-US" dirty="0" smtClean="0"/>
              <a:t>                   </a:t>
            </a:r>
          </a:p>
          <a:p>
            <a:pPr>
              <a:buNone/>
            </a:pPr>
            <a:r>
              <a:rPr lang="en-US" dirty="0" smtClean="0"/>
              <a:t>                  Used by muscles                        Helps the liver-ATP     </a:t>
            </a:r>
          </a:p>
          <a:p>
            <a:pPr>
              <a:buNone/>
            </a:pPr>
            <a:r>
              <a:rPr lang="en-US" dirty="0" smtClean="0"/>
              <a:t>                                                                                                                                                </a:t>
            </a:r>
          </a:p>
          <a:p>
            <a:pPr>
              <a:buNone/>
            </a:pPr>
            <a:r>
              <a:rPr lang="en-US" dirty="0" smtClean="0"/>
              <a:t>                                            Energy to Gut cells                       </a:t>
            </a:r>
          </a:p>
          <a:p>
            <a:pPr>
              <a:buNone/>
            </a:pPr>
            <a:r>
              <a:rPr lang="en-US" dirty="0" smtClean="0"/>
              <a:t>                                                                </a:t>
            </a:r>
            <a:endParaRPr lang="en-US" dirty="0"/>
          </a:p>
        </p:txBody>
      </p:sp>
      <p:sp>
        <p:nvSpPr>
          <p:cNvPr id="4" name="Right Arrow 3"/>
          <p:cNvSpPr/>
          <p:nvPr/>
        </p:nvSpPr>
        <p:spPr>
          <a:xfrm>
            <a:off x="2438400" y="16764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257800" y="24384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819400" y="38100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724400" y="3962400"/>
            <a:ext cx="304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010400" y="37338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Font typeface="Wingdings" pitchFamily="2" charset="2"/>
              <a:buChar char="Ø"/>
            </a:pPr>
            <a:r>
              <a:rPr lang="en-US" sz="2800" dirty="0" smtClean="0"/>
              <a:t>Helps to absorb the dietary minerals- Ca, Mg and Fe .</a:t>
            </a:r>
          </a:p>
          <a:p>
            <a:pPr>
              <a:buFont typeface="Wingdings" pitchFamily="2" charset="2"/>
              <a:buChar char="Ø"/>
            </a:pPr>
            <a:r>
              <a:rPr lang="en-US" sz="2800" dirty="0" smtClean="0"/>
              <a:t>Gases </a:t>
            </a:r>
          </a:p>
          <a:p>
            <a:pPr>
              <a:buFont typeface="Wingdings" pitchFamily="2" charset="2"/>
              <a:buChar char="Ø"/>
            </a:pPr>
            <a:r>
              <a:rPr lang="en-US" sz="2800" dirty="0" smtClean="0"/>
              <a:t>Organic acids – Lactic acid</a:t>
            </a:r>
          </a:p>
          <a:p>
            <a:pPr>
              <a:buNone/>
            </a:pPr>
            <a:r>
              <a:rPr lang="en-US" sz="2800" dirty="0" smtClean="0"/>
              <a:t>                          (</a:t>
            </a:r>
            <a:r>
              <a:rPr lang="en-US" sz="2800" b="1" dirty="0" err="1" smtClean="0">
                <a:effectLst>
                  <a:outerShdw blurRad="38100" dist="38100" dir="2700000" algn="tl">
                    <a:srgbClr val="000000">
                      <a:alpha val="43137"/>
                    </a:srgbClr>
                  </a:outerShdw>
                </a:effectLst>
              </a:rPr>
              <a:t>saccharolytic</a:t>
            </a:r>
            <a:r>
              <a:rPr lang="en-US" sz="2800" b="1" dirty="0" smtClean="0">
                <a:effectLst>
                  <a:outerShdw blurRad="38100" dist="38100" dir="2700000" algn="tl">
                    <a:srgbClr val="000000">
                      <a:alpha val="43137"/>
                    </a:srgbClr>
                  </a:outerShdw>
                </a:effectLst>
              </a:rPr>
              <a:t> fermentation)</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358214" cy="584775"/>
          </a:xfrm>
          <a:prstGeom prst="rect">
            <a:avLst/>
          </a:prstGeom>
        </p:spPr>
        <p:txBody>
          <a:bodyPr wrap="square">
            <a:spAutoFit/>
          </a:bodyPr>
          <a:lstStyle/>
          <a:p>
            <a:r>
              <a:rPr lang="en-IN" sz="3200" b="1" u="sng" dirty="0" smtClean="0"/>
              <a:t> Neurotransmitters </a:t>
            </a:r>
          </a:p>
        </p:txBody>
      </p:sp>
      <p:graphicFrame>
        <p:nvGraphicFramePr>
          <p:cNvPr id="4" name="Table 3"/>
          <p:cNvGraphicFramePr>
            <a:graphicFrameLocks noGrp="1"/>
          </p:cNvGraphicFramePr>
          <p:nvPr/>
        </p:nvGraphicFramePr>
        <p:xfrm>
          <a:off x="214282" y="838199"/>
          <a:ext cx="8786874" cy="5886819"/>
        </p:xfrm>
        <a:graphic>
          <a:graphicData uri="http://schemas.openxmlformats.org/drawingml/2006/table">
            <a:tbl>
              <a:tblPr firstRow="1" bandRow="1">
                <a:tableStyleId>{3C2FFA5D-87B4-456A-9821-1D502468CF0F}</a:tableStyleId>
              </a:tblPr>
              <a:tblGrid>
                <a:gridCol w="2882477"/>
                <a:gridCol w="2882477"/>
                <a:gridCol w="3021920"/>
              </a:tblGrid>
              <a:tr h="583299">
                <a:tc>
                  <a:txBody>
                    <a:bodyPr/>
                    <a:lstStyle/>
                    <a:p>
                      <a:r>
                        <a:rPr lang="en-US" sz="2000" dirty="0" smtClean="0"/>
                        <a:t>neurotransmitter</a:t>
                      </a:r>
                      <a:endParaRPr lang="en-IN" sz="2400" dirty="0"/>
                    </a:p>
                  </a:txBody>
                  <a:tcPr/>
                </a:tc>
                <a:tc>
                  <a:txBody>
                    <a:bodyPr/>
                    <a:lstStyle/>
                    <a:p>
                      <a:r>
                        <a:rPr lang="en-US" dirty="0" smtClean="0"/>
                        <a:t> site of release</a:t>
                      </a:r>
                      <a:endParaRPr lang="en-IN" dirty="0"/>
                    </a:p>
                  </a:txBody>
                  <a:tcPr/>
                </a:tc>
                <a:tc>
                  <a:txBody>
                    <a:bodyPr/>
                    <a:lstStyle/>
                    <a:p>
                      <a:r>
                        <a:rPr lang="en-US" dirty="0" smtClean="0"/>
                        <a:t>Their actions</a:t>
                      </a:r>
                      <a:endParaRPr lang="en-IN" dirty="0"/>
                    </a:p>
                  </a:txBody>
                  <a:tcPr/>
                </a:tc>
              </a:tr>
              <a:tr h="628021">
                <a:tc>
                  <a:txBody>
                    <a:bodyPr/>
                    <a:lstStyle/>
                    <a:p>
                      <a:r>
                        <a:rPr lang="el-GR" dirty="0" smtClean="0"/>
                        <a:t>α</a:t>
                      </a:r>
                      <a:r>
                        <a:rPr lang="en-US" dirty="0" smtClean="0"/>
                        <a:t>- aminobutyric acid</a:t>
                      </a:r>
                    </a:p>
                    <a:p>
                      <a:r>
                        <a:rPr lang="en-US" dirty="0" smtClean="0"/>
                        <a:t>      (GABA)</a:t>
                      </a:r>
                      <a:endParaRPr lang="en-IN" dirty="0"/>
                    </a:p>
                  </a:txBody>
                  <a:tcPr/>
                </a:tc>
                <a:tc>
                  <a:txBody>
                    <a:bodyPr/>
                    <a:lstStyle/>
                    <a:p>
                      <a:r>
                        <a:rPr lang="en-US" dirty="0" smtClean="0"/>
                        <a:t>Central</a:t>
                      </a:r>
                      <a:r>
                        <a:rPr lang="en-US" baseline="0" dirty="0" smtClean="0"/>
                        <a:t> nervous system</a:t>
                      </a:r>
                      <a:endParaRPr lang="en-IN" dirty="0"/>
                    </a:p>
                  </a:txBody>
                  <a:tcPr/>
                </a:tc>
                <a:tc>
                  <a:txBody>
                    <a:bodyPr/>
                    <a:lstStyle/>
                    <a:p>
                      <a:r>
                        <a:rPr lang="en-US" dirty="0" smtClean="0"/>
                        <a:t>Relaxes</a:t>
                      </a:r>
                      <a:r>
                        <a:rPr lang="en-US" baseline="0" dirty="0" smtClean="0"/>
                        <a:t> lower </a:t>
                      </a:r>
                      <a:r>
                        <a:rPr lang="en-US" dirty="0" smtClean="0"/>
                        <a:t>esophageal</a:t>
                      </a:r>
                      <a:endParaRPr lang="en-IN" dirty="0"/>
                    </a:p>
                  </a:txBody>
                  <a:tcPr/>
                </a:tc>
              </a:tr>
              <a:tr h="897172">
                <a:tc>
                  <a:txBody>
                    <a:bodyPr/>
                    <a:lstStyle/>
                    <a:p>
                      <a:r>
                        <a:rPr lang="en-US" dirty="0" smtClean="0"/>
                        <a:t>Nor epinephrine</a:t>
                      </a:r>
                      <a:endParaRPr lang="en-IN" dirty="0"/>
                    </a:p>
                  </a:txBody>
                  <a:tcPr/>
                </a:tc>
                <a:tc>
                  <a:txBody>
                    <a:bodyPr/>
                    <a:lstStyle/>
                    <a:p>
                      <a:r>
                        <a:rPr lang="en-US" dirty="0" smtClean="0"/>
                        <a:t>CNS , Spinal</a:t>
                      </a:r>
                      <a:r>
                        <a:rPr lang="en-US" baseline="0" dirty="0" smtClean="0"/>
                        <a:t> cord, sympathetic nerves</a:t>
                      </a:r>
                      <a:endParaRPr lang="en-IN" dirty="0"/>
                    </a:p>
                  </a:txBody>
                  <a:tcPr/>
                </a:tc>
                <a:tc>
                  <a:txBody>
                    <a:bodyPr/>
                    <a:lstStyle/>
                    <a:p>
                      <a:r>
                        <a:rPr lang="en-US" dirty="0" smtClean="0"/>
                        <a:t>Decrease motility,</a:t>
                      </a:r>
                      <a:r>
                        <a:rPr lang="en-US" baseline="0" dirty="0" smtClean="0"/>
                        <a:t> increase contraction of sphincter, inhibits secretions</a:t>
                      </a:r>
                      <a:endParaRPr lang="en-IN" dirty="0"/>
                    </a:p>
                  </a:txBody>
                  <a:tcPr/>
                </a:tc>
              </a:tr>
              <a:tr h="897172">
                <a:tc>
                  <a:txBody>
                    <a:bodyPr/>
                    <a:lstStyle/>
                    <a:p>
                      <a:r>
                        <a:rPr lang="en-US" dirty="0" smtClean="0"/>
                        <a:t>acetylcholine</a:t>
                      </a:r>
                      <a:endParaRPr lang="en-IN" dirty="0"/>
                    </a:p>
                  </a:txBody>
                  <a:tcPr/>
                </a:tc>
                <a:tc>
                  <a:txBody>
                    <a:bodyPr/>
                    <a:lstStyle/>
                    <a:p>
                      <a:r>
                        <a:rPr lang="en-US" dirty="0" smtClean="0"/>
                        <a:t>CNS,</a:t>
                      </a:r>
                      <a:r>
                        <a:rPr lang="en-US" baseline="0" dirty="0" smtClean="0"/>
                        <a:t> autonomic system other tissues</a:t>
                      </a:r>
                      <a:endParaRPr lang="en-IN" dirty="0"/>
                    </a:p>
                  </a:txBody>
                  <a:tcPr/>
                </a:tc>
                <a:tc>
                  <a:txBody>
                    <a:bodyPr/>
                    <a:lstStyle/>
                    <a:p>
                      <a:r>
                        <a:rPr lang="en-US" dirty="0" smtClean="0"/>
                        <a:t>Increases motility , relaxes sphincter ,</a:t>
                      </a:r>
                      <a:r>
                        <a:rPr lang="en-US" baseline="0" dirty="0" smtClean="0"/>
                        <a:t> stimulates secretion</a:t>
                      </a:r>
                      <a:endParaRPr lang="en-IN" dirty="0"/>
                    </a:p>
                  </a:txBody>
                  <a:tcPr/>
                </a:tc>
              </a:tr>
              <a:tr h="628021">
                <a:tc>
                  <a:txBody>
                    <a:bodyPr/>
                    <a:lstStyle/>
                    <a:p>
                      <a:r>
                        <a:rPr lang="en-US" dirty="0" smtClean="0"/>
                        <a:t>neurotensin</a:t>
                      </a:r>
                      <a:endParaRPr lang="en-IN" dirty="0"/>
                    </a:p>
                  </a:txBody>
                  <a:tcPr/>
                </a:tc>
                <a:tc>
                  <a:txBody>
                    <a:bodyPr/>
                    <a:lstStyle/>
                    <a:p>
                      <a:r>
                        <a:rPr lang="en-US" dirty="0" smtClean="0"/>
                        <a:t>GIT , CNS</a:t>
                      </a:r>
                      <a:endParaRPr lang="en-IN" dirty="0"/>
                    </a:p>
                  </a:txBody>
                  <a:tcPr/>
                </a:tc>
                <a:tc>
                  <a:txBody>
                    <a:bodyPr/>
                    <a:lstStyle/>
                    <a:p>
                      <a:r>
                        <a:rPr lang="en-US" dirty="0" smtClean="0"/>
                        <a:t>Inhibits</a:t>
                      </a:r>
                      <a:r>
                        <a:rPr lang="en-US" baseline="0" dirty="0" smtClean="0"/>
                        <a:t> release of gastric empting and acid secretion</a:t>
                      </a:r>
                      <a:endParaRPr lang="en-IN" dirty="0"/>
                    </a:p>
                  </a:txBody>
                  <a:tcPr/>
                </a:tc>
              </a:tr>
              <a:tr h="628021">
                <a:tc>
                  <a:txBody>
                    <a:bodyPr/>
                    <a:lstStyle/>
                    <a:p>
                      <a:r>
                        <a:rPr lang="en-US" dirty="0" smtClean="0"/>
                        <a:t>serotonin</a:t>
                      </a:r>
                      <a:endParaRPr lang="en-IN" dirty="0"/>
                    </a:p>
                  </a:txBody>
                  <a:tcPr/>
                </a:tc>
                <a:tc>
                  <a:txBody>
                    <a:bodyPr/>
                    <a:lstStyle/>
                    <a:p>
                      <a:r>
                        <a:rPr lang="en-US" dirty="0" smtClean="0"/>
                        <a:t>GIT , spinal cord</a:t>
                      </a:r>
                      <a:endParaRPr lang="en-IN" dirty="0"/>
                    </a:p>
                  </a:txBody>
                  <a:tcPr/>
                </a:tc>
                <a:tc>
                  <a:txBody>
                    <a:bodyPr/>
                    <a:lstStyle/>
                    <a:p>
                      <a:r>
                        <a:rPr lang="en-US" dirty="0" smtClean="0"/>
                        <a:t>Facilitates secretion</a:t>
                      </a:r>
                      <a:r>
                        <a:rPr lang="en-US" baseline="0" dirty="0" smtClean="0"/>
                        <a:t> and peristalsis</a:t>
                      </a:r>
                      <a:endParaRPr lang="en-IN" dirty="0"/>
                    </a:p>
                  </a:txBody>
                  <a:tcPr/>
                </a:tc>
              </a:tr>
              <a:tr h="897172">
                <a:tc>
                  <a:txBody>
                    <a:bodyPr/>
                    <a:lstStyle/>
                    <a:p>
                      <a:r>
                        <a:rPr lang="en-US" dirty="0" smtClean="0"/>
                        <a:t>Nitric oxide</a:t>
                      </a:r>
                      <a:endParaRPr lang="en-IN" dirty="0"/>
                    </a:p>
                  </a:txBody>
                  <a:tcPr/>
                </a:tc>
                <a:tc>
                  <a:txBody>
                    <a:bodyPr/>
                    <a:lstStyle/>
                    <a:p>
                      <a:r>
                        <a:rPr lang="en-US" dirty="0" smtClean="0"/>
                        <a:t>CNS , GIT</a:t>
                      </a:r>
                      <a:endParaRPr lang="en-IN" dirty="0"/>
                    </a:p>
                  </a:txBody>
                  <a:tcPr/>
                </a:tc>
                <a:tc>
                  <a:txBody>
                    <a:bodyPr/>
                    <a:lstStyle/>
                    <a:p>
                      <a:r>
                        <a:rPr lang="en-US" dirty="0" smtClean="0"/>
                        <a:t>Regulates blood flow,</a:t>
                      </a:r>
                      <a:r>
                        <a:rPr lang="en-US" baseline="0" dirty="0" smtClean="0"/>
                        <a:t> maintains muscle tone and motor activity</a:t>
                      </a:r>
                      <a:endParaRPr lang="en-IN" dirty="0"/>
                    </a:p>
                  </a:txBody>
                  <a:tcPr/>
                </a:tc>
              </a:tr>
              <a:tr h="628021">
                <a:tc>
                  <a:txBody>
                    <a:bodyPr/>
                    <a:lstStyle/>
                    <a:p>
                      <a:r>
                        <a:rPr lang="en-US" dirty="0" smtClean="0"/>
                        <a:t>Substance  p</a:t>
                      </a:r>
                      <a:endParaRPr lang="en-IN" dirty="0"/>
                    </a:p>
                  </a:txBody>
                  <a:tcPr/>
                </a:tc>
                <a:tc>
                  <a:txBody>
                    <a:bodyPr/>
                    <a:lstStyle/>
                    <a:p>
                      <a:r>
                        <a:rPr lang="en-US" dirty="0" smtClean="0"/>
                        <a:t>GUT , CNS , skin</a:t>
                      </a:r>
                      <a:endParaRPr lang="en-IN" dirty="0"/>
                    </a:p>
                  </a:txBody>
                  <a:tcPr/>
                </a:tc>
                <a:tc>
                  <a:txBody>
                    <a:bodyPr/>
                    <a:lstStyle/>
                    <a:p>
                      <a:r>
                        <a:rPr lang="en-US" dirty="0" smtClean="0"/>
                        <a:t>Increase sensory awareness , peristalsis</a:t>
                      </a:r>
                      <a:endParaRPr lang="en-IN"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800" b="1" dirty="0" smtClean="0">
                <a:effectLst>
                  <a:outerShdw blurRad="38100" dist="38100" dir="2700000" algn="tl">
                    <a:srgbClr val="000000">
                      <a:alpha val="43137"/>
                    </a:srgbClr>
                  </a:outerShdw>
                </a:effectLst>
              </a:rPr>
              <a:t>   GASTROINTESTINAL TRACT</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5638800"/>
          </a:xfrm>
        </p:spPr>
        <p:txBody>
          <a:bodyPr/>
          <a:lstStyle/>
          <a:p>
            <a:pPr>
              <a:buNone/>
            </a:pPr>
            <a:endParaRPr lang="en-US" dirty="0" smtClean="0"/>
          </a:p>
          <a:p>
            <a:pPr>
              <a:buNone/>
            </a:pPr>
            <a:endParaRPr lang="en-US" dirty="0" smtClean="0"/>
          </a:p>
          <a:p>
            <a:pPr>
              <a:buNone/>
            </a:pPr>
            <a:r>
              <a:rPr lang="en-US" dirty="0" smtClean="0"/>
              <a:t>The human digestive system</a:t>
            </a:r>
          </a:p>
          <a:p>
            <a:pPr>
              <a:buNone/>
            </a:pPr>
            <a:r>
              <a:rPr lang="en-US" dirty="0" smtClean="0"/>
              <a:t> is a complex series of organs</a:t>
            </a:r>
          </a:p>
          <a:p>
            <a:pPr>
              <a:buNone/>
            </a:pPr>
            <a:r>
              <a:rPr lang="en-US" dirty="0" smtClean="0"/>
              <a:t> and glands that process,</a:t>
            </a:r>
          </a:p>
          <a:p>
            <a:pPr>
              <a:buNone/>
            </a:pPr>
            <a:r>
              <a:rPr lang="en-US" dirty="0" smtClean="0"/>
              <a:t> absorb , digest food</a:t>
            </a:r>
          </a:p>
          <a:p>
            <a:pPr>
              <a:buNone/>
            </a:pPr>
            <a:r>
              <a:rPr lang="en-US" dirty="0" smtClean="0"/>
              <a:t> and </a:t>
            </a:r>
            <a:r>
              <a:rPr lang="en-US" dirty="0" err="1" smtClean="0"/>
              <a:t>excret</a:t>
            </a:r>
            <a:r>
              <a:rPr lang="en-US" dirty="0" smtClean="0"/>
              <a:t> out the excreta.</a:t>
            </a:r>
          </a:p>
          <a:p>
            <a:endParaRPr lang="en-US" dirty="0"/>
          </a:p>
        </p:txBody>
      </p:sp>
      <p:pic>
        <p:nvPicPr>
          <p:cNvPr id="4" name="Picture 2" descr="C:\Users\shri krishna compute\Downloads\digestive-system.jpg.gif"/>
          <p:cNvPicPr>
            <a:picLocks noChangeAspect="1" noChangeArrowheads="1"/>
          </p:cNvPicPr>
          <p:nvPr/>
        </p:nvPicPr>
        <p:blipFill>
          <a:blip r:embed="rId2"/>
          <a:srcRect/>
          <a:stretch>
            <a:fillRect/>
          </a:stretch>
        </p:blipFill>
        <p:spPr bwMode="auto">
          <a:xfrm>
            <a:off x="5105400" y="1295400"/>
            <a:ext cx="4038600" cy="5562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43998" cy="1143000"/>
          </a:xfrm>
        </p:spPr>
        <p:txBody>
          <a:bodyPr>
            <a:normAutofit fontScale="90000"/>
          </a:bodyPr>
          <a:lstStyle/>
          <a:p>
            <a:r>
              <a:rPr lang="en-US" b="1" u="sng" dirty="0" smtClean="0">
                <a:solidFill>
                  <a:schemeClr val="tx1"/>
                </a:solidFill>
              </a:rPr>
              <a:t>Hormones in Gastrointestinal tract</a:t>
            </a:r>
            <a:endParaRPr lang="en-IN" b="1" u="sng" dirty="0">
              <a:solidFill>
                <a:schemeClr val="tx1"/>
              </a:solidFill>
            </a:endParaRPr>
          </a:p>
        </p:txBody>
      </p:sp>
      <p:graphicFrame>
        <p:nvGraphicFramePr>
          <p:cNvPr id="4" name="Table 3"/>
          <p:cNvGraphicFramePr>
            <a:graphicFrameLocks noGrp="1"/>
          </p:cNvGraphicFramePr>
          <p:nvPr/>
        </p:nvGraphicFramePr>
        <p:xfrm>
          <a:off x="285720" y="1372684"/>
          <a:ext cx="8572560" cy="5286997"/>
        </p:xfrm>
        <a:graphic>
          <a:graphicData uri="http://schemas.openxmlformats.org/drawingml/2006/table">
            <a:tbl>
              <a:tblPr firstRow="1" bandRow="1">
                <a:tableStyleId>{5C22544A-7EE6-4342-B048-85BDC9FD1C3A}</a:tableStyleId>
              </a:tblPr>
              <a:tblGrid>
                <a:gridCol w="428628"/>
                <a:gridCol w="2500330"/>
                <a:gridCol w="2428892"/>
                <a:gridCol w="3214710"/>
              </a:tblGrid>
              <a:tr h="786541">
                <a:tc>
                  <a:txBody>
                    <a:bodyPr/>
                    <a:lstStyle/>
                    <a:p>
                      <a:endParaRPr lang="en-IN" dirty="0"/>
                    </a:p>
                  </a:txBody>
                  <a:tcPr/>
                </a:tc>
                <a:tc>
                  <a:txBody>
                    <a:bodyPr/>
                    <a:lstStyle/>
                    <a:p>
                      <a:r>
                        <a:rPr lang="en-US" dirty="0" smtClean="0"/>
                        <a:t>Hormones</a:t>
                      </a:r>
                      <a:endParaRPr lang="en-IN" dirty="0"/>
                    </a:p>
                  </a:txBody>
                  <a:tcPr/>
                </a:tc>
                <a:tc>
                  <a:txBody>
                    <a:bodyPr/>
                    <a:lstStyle/>
                    <a:p>
                      <a:r>
                        <a:rPr lang="en-US" dirty="0" smtClean="0"/>
                        <a:t>released from</a:t>
                      </a:r>
                      <a:endParaRPr lang="en-IN" dirty="0"/>
                    </a:p>
                  </a:txBody>
                  <a:tcPr/>
                </a:tc>
                <a:tc>
                  <a:txBody>
                    <a:bodyPr/>
                    <a:lstStyle/>
                    <a:p>
                      <a:r>
                        <a:rPr lang="en-US" dirty="0" smtClean="0"/>
                        <a:t>action</a:t>
                      </a:r>
                      <a:endParaRPr lang="en-IN" dirty="0"/>
                    </a:p>
                  </a:txBody>
                  <a:tcPr/>
                </a:tc>
              </a:tr>
              <a:tr h="1940136">
                <a:tc>
                  <a:txBody>
                    <a:bodyPr/>
                    <a:lstStyle/>
                    <a:p>
                      <a:r>
                        <a:rPr lang="en-US" dirty="0" smtClean="0"/>
                        <a:t>1.</a:t>
                      </a:r>
                      <a:endParaRPr lang="en-IN" dirty="0"/>
                    </a:p>
                  </a:txBody>
                  <a:tcPr/>
                </a:tc>
                <a:tc>
                  <a:txBody>
                    <a:bodyPr/>
                    <a:lstStyle/>
                    <a:p>
                      <a:r>
                        <a:rPr lang="en-US" dirty="0" smtClean="0"/>
                        <a:t>Gastrin</a:t>
                      </a:r>
                      <a:endParaRPr lang="en-IN" dirty="0"/>
                    </a:p>
                  </a:txBody>
                  <a:tcPr/>
                </a:tc>
                <a:tc>
                  <a:txBody>
                    <a:bodyPr/>
                    <a:lstStyle/>
                    <a:p>
                      <a:r>
                        <a:rPr lang="en-US" dirty="0" smtClean="0"/>
                        <a:t> anternal mucosa of stomach </a:t>
                      </a:r>
                      <a:endParaRPr lang="en-IN" dirty="0"/>
                    </a:p>
                  </a:txBody>
                  <a:tcPr/>
                </a:tc>
                <a:tc>
                  <a:txBody>
                    <a:bodyPr/>
                    <a:lstStyle/>
                    <a:p>
                      <a:pPr>
                        <a:buFont typeface="Arial" pitchFamily="34" charset="0"/>
                        <a:buChar char="•"/>
                      </a:pPr>
                      <a:r>
                        <a:rPr lang="en-US" dirty="0" smtClean="0"/>
                        <a:t> stimulates gastric secretions and motility</a:t>
                      </a:r>
                    </a:p>
                    <a:p>
                      <a:pPr>
                        <a:buFont typeface="Arial" pitchFamily="34" charset="0"/>
                        <a:buNone/>
                      </a:pPr>
                      <a:endParaRPr lang="en-US" dirty="0" smtClean="0"/>
                    </a:p>
                    <a:p>
                      <a:pPr>
                        <a:buFont typeface="Arial" pitchFamily="34" charset="0"/>
                        <a:buChar char="•"/>
                      </a:pPr>
                      <a:r>
                        <a:rPr lang="en-US" dirty="0" smtClean="0"/>
                        <a:t> necessary for normal cell growth in  the lining of stomach</a:t>
                      </a:r>
                      <a:endParaRPr lang="en-IN" dirty="0"/>
                    </a:p>
                  </a:txBody>
                  <a:tcPr/>
                </a:tc>
              </a:tr>
              <a:tr h="2361392">
                <a:tc>
                  <a:txBody>
                    <a:bodyPr/>
                    <a:lstStyle/>
                    <a:p>
                      <a:r>
                        <a:rPr lang="en-US" dirty="0" smtClean="0"/>
                        <a:t>2.</a:t>
                      </a:r>
                      <a:endParaRPr lang="en-IN" dirty="0"/>
                    </a:p>
                  </a:txBody>
                  <a:tcPr/>
                </a:tc>
                <a:tc>
                  <a:txBody>
                    <a:bodyPr/>
                    <a:lstStyle/>
                    <a:p>
                      <a:r>
                        <a:rPr lang="en-US" dirty="0" smtClean="0"/>
                        <a:t>Cholecystokinin (CCK)</a:t>
                      </a:r>
                      <a:endParaRPr lang="en-IN" dirty="0"/>
                    </a:p>
                  </a:txBody>
                  <a:tcPr/>
                </a:tc>
                <a:tc>
                  <a:txBody>
                    <a:bodyPr/>
                    <a:lstStyle/>
                    <a:p>
                      <a:r>
                        <a:rPr lang="en-US" dirty="0" smtClean="0"/>
                        <a:t> proximal small bowel </a:t>
                      </a:r>
                      <a:endParaRPr lang="en-IN" dirty="0"/>
                    </a:p>
                  </a:txBody>
                  <a:tcPr/>
                </a:tc>
                <a:tc>
                  <a:txBody>
                    <a:bodyPr/>
                    <a:lstStyle/>
                    <a:p>
                      <a:pPr>
                        <a:buFont typeface="Arial" pitchFamily="34" charset="0"/>
                        <a:buChar char="•"/>
                      </a:pPr>
                      <a:r>
                        <a:rPr lang="en-US" dirty="0" smtClean="0"/>
                        <a:t> stimulates the pancreas to secrete enzymes</a:t>
                      </a:r>
                    </a:p>
                    <a:p>
                      <a:pPr>
                        <a:buFont typeface="Arial" pitchFamily="34" charset="0"/>
                        <a:buChar char="•"/>
                      </a:pPr>
                      <a:endParaRPr lang="en-US" dirty="0" smtClean="0"/>
                    </a:p>
                    <a:p>
                      <a:pPr>
                        <a:buFont typeface="Arial" pitchFamily="34" charset="0"/>
                        <a:buChar char="•"/>
                      </a:pPr>
                      <a:r>
                        <a:rPr lang="en-US" baseline="0" dirty="0" smtClean="0"/>
                        <a:t> gallbladder contraction</a:t>
                      </a:r>
                    </a:p>
                    <a:p>
                      <a:pPr>
                        <a:buFont typeface="Arial" pitchFamily="34" charset="0"/>
                        <a:buChar char="•"/>
                      </a:pPr>
                      <a:endParaRPr lang="en-US" baseline="0" dirty="0" smtClean="0"/>
                    </a:p>
                    <a:p>
                      <a:pPr>
                        <a:buFont typeface="Arial" pitchFamily="34" charset="0"/>
                        <a:buChar char="•"/>
                      </a:pPr>
                      <a:r>
                        <a:rPr lang="en-US" baseline="0" dirty="0" smtClean="0"/>
                        <a:t> stimulate colonic activity and regulate appetite</a:t>
                      </a:r>
                    </a:p>
                    <a:p>
                      <a:pPr>
                        <a:buFont typeface="Arial" pitchFamily="34" charset="0"/>
                        <a:buChar char="•"/>
                      </a:pPr>
                      <a:endParaRPr lang="en-US" baseline="0" dirty="0" smtClean="0"/>
                    </a:p>
                    <a:p>
                      <a:pPr>
                        <a:buFont typeface="Arial" pitchFamily="34" charset="0"/>
                        <a:buChar char="•"/>
                      </a:pPr>
                      <a:r>
                        <a:rPr lang="en-US" baseline="0" dirty="0" smtClean="0"/>
                        <a:t> Promotes cell growth</a:t>
                      </a:r>
                      <a:endParaRPr lang="en-IN"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14282" y="214290"/>
          <a:ext cx="8715440" cy="5214997"/>
        </p:xfrm>
        <a:graphic>
          <a:graphicData uri="http://schemas.openxmlformats.org/drawingml/2006/table">
            <a:tbl>
              <a:tblPr firstRow="1" bandRow="1">
                <a:tableStyleId>{5C22544A-7EE6-4342-B048-85BDC9FD1C3A}</a:tableStyleId>
              </a:tblPr>
              <a:tblGrid>
                <a:gridCol w="428630"/>
                <a:gridCol w="1928826"/>
                <a:gridCol w="2214578"/>
                <a:gridCol w="4143406"/>
              </a:tblGrid>
              <a:tr h="563427">
                <a:tc>
                  <a:txBody>
                    <a:bodyPr/>
                    <a:lstStyle/>
                    <a:p>
                      <a:endParaRPr lang="en-IN" dirty="0"/>
                    </a:p>
                  </a:txBody>
                  <a:tcPr/>
                </a:tc>
                <a:tc>
                  <a:txBody>
                    <a:bodyPr/>
                    <a:lstStyle/>
                    <a:p>
                      <a:r>
                        <a:rPr lang="en-US" dirty="0" smtClean="0"/>
                        <a:t>Hormones</a:t>
                      </a:r>
                      <a:endParaRPr lang="en-IN" dirty="0"/>
                    </a:p>
                  </a:txBody>
                  <a:tcPr/>
                </a:tc>
                <a:tc>
                  <a:txBody>
                    <a:bodyPr/>
                    <a:lstStyle/>
                    <a:p>
                      <a:r>
                        <a:rPr lang="en-US" dirty="0" smtClean="0"/>
                        <a:t>Released from</a:t>
                      </a:r>
                      <a:endParaRPr lang="en-IN" dirty="0"/>
                    </a:p>
                  </a:txBody>
                  <a:tcPr/>
                </a:tc>
                <a:tc>
                  <a:txBody>
                    <a:bodyPr/>
                    <a:lstStyle/>
                    <a:p>
                      <a:r>
                        <a:rPr lang="en-US" dirty="0" smtClean="0"/>
                        <a:t>action</a:t>
                      </a:r>
                      <a:endParaRPr lang="en-IN" dirty="0"/>
                    </a:p>
                  </a:txBody>
                  <a:tcPr/>
                </a:tc>
              </a:tr>
              <a:tr h="1836276">
                <a:tc>
                  <a:txBody>
                    <a:bodyPr/>
                    <a:lstStyle/>
                    <a:p>
                      <a:r>
                        <a:rPr lang="en-US" dirty="0" smtClean="0"/>
                        <a:t>3.</a:t>
                      </a:r>
                      <a:endParaRPr lang="en-IN" dirty="0"/>
                    </a:p>
                  </a:txBody>
                  <a:tcPr/>
                </a:tc>
                <a:tc>
                  <a:txBody>
                    <a:bodyPr/>
                    <a:lstStyle/>
                    <a:p>
                      <a:r>
                        <a:rPr lang="en-US" dirty="0" smtClean="0"/>
                        <a:t> Secretin</a:t>
                      </a:r>
                      <a:endParaRPr lang="en-IN" dirty="0"/>
                    </a:p>
                  </a:txBody>
                  <a:tcPr/>
                </a:tc>
                <a:tc>
                  <a:txBody>
                    <a:bodyPr/>
                    <a:lstStyle/>
                    <a:p>
                      <a:r>
                        <a:rPr lang="en-US" dirty="0" smtClean="0"/>
                        <a:t>Duodenal wall into blood stream</a:t>
                      </a:r>
                      <a:endParaRPr lang="en-IN" dirty="0"/>
                    </a:p>
                  </a:txBody>
                  <a:tcPr/>
                </a:tc>
                <a:tc>
                  <a:txBody>
                    <a:bodyPr/>
                    <a:lstStyle/>
                    <a:p>
                      <a:pPr>
                        <a:buFont typeface="Arial" pitchFamily="34" charset="0"/>
                        <a:buChar char="•"/>
                      </a:pPr>
                      <a:r>
                        <a:rPr lang="en-US" dirty="0" smtClean="0"/>
                        <a:t> stimulates pancreas to secrete water and bicarbonates</a:t>
                      </a:r>
                    </a:p>
                    <a:p>
                      <a:pPr>
                        <a:buFont typeface="Arial" pitchFamily="34" charset="0"/>
                        <a:buChar char="•"/>
                      </a:pPr>
                      <a:r>
                        <a:rPr lang="en-US" dirty="0" smtClean="0"/>
                        <a:t> inhibits gastrin secretion</a:t>
                      </a:r>
                    </a:p>
                    <a:p>
                      <a:pPr>
                        <a:buFont typeface="Arial" pitchFamily="34" charset="0"/>
                        <a:buChar char="•"/>
                      </a:pPr>
                      <a:r>
                        <a:rPr lang="en-US" dirty="0" smtClean="0"/>
                        <a:t> stimulate stomach to produce pepsin</a:t>
                      </a:r>
                    </a:p>
                    <a:p>
                      <a:pPr>
                        <a:buFont typeface="Arial" pitchFamily="34" charset="0"/>
                        <a:buChar char="•"/>
                      </a:pPr>
                      <a:r>
                        <a:rPr lang="en-US" dirty="0" smtClean="0"/>
                        <a:t> stimulates liver to produce bile </a:t>
                      </a:r>
                    </a:p>
                    <a:p>
                      <a:pPr>
                        <a:buFont typeface="Arial" pitchFamily="34" charset="0"/>
                        <a:buChar char="•"/>
                      </a:pPr>
                      <a:endParaRPr lang="en-IN" dirty="0"/>
                    </a:p>
                  </a:txBody>
                  <a:tcPr/>
                </a:tc>
              </a:tr>
              <a:tr h="1836276">
                <a:tc>
                  <a:txBody>
                    <a:bodyPr/>
                    <a:lstStyle/>
                    <a:p>
                      <a:r>
                        <a:rPr lang="en-US" dirty="0" smtClean="0"/>
                        <a:t>4.</a:t>
                      </a:r>
                      <a:endParaRPr lang="en-IN" dirty="0"/>
                    </a:p>
                  </a:txBody>
                  <a:tcPr/>
                </a:tc>
                <a:tc>
                  <a:txBody>
                    <a:bodyPr/>
                    <a:lstStyle/>
                    <a:p>
                      <a:r>
                        <a:rPr lang="en-US" dirty="0" smtClean="0"/>
                        <a:t>Glucagon – like peptide (GLP-1)</a:t>
                      </a:r>
                      <a:endParaRPr lang="en-IN" dirty="0"/>
                    </a:p>
                  </a:txBody>
                  <a:tcPr/>
                </a:tc>
                <a:tc>
                  <a:txBody>
                    <a:bodyPr/>
                    <a:lstStyle/>
                    <a:p>
                      <a:r>
                        <a:rPr lang="en-US" dirty="0" smtClean="0"/>
                        <a:t>intestinal mucosa</a:t>
                      </a:r>
                      <a:endParaRPr lang="en-IN" dirty="0"/>
                    </a:p>
                  </a:txBody>
                  <a:tcPr/>
                </a:tc>
                <a:tc>
                  <a:txBody>
                    <a:bodyPr/>
                    <a:lstStyle/>
                    <a:p>
                      <a:pPr>
                        <a:buFont typeface="Arial" pitchFamily="34" charset="0"/>
                        <a:buChar char="•"/>
                      </a:pPr>
                      <a:r>
                        <a:rPr lang="en-US" dirty="0" smtClean="0"/>
                        <a:t> decreases</a:t>
                      </a:r>
                      <a:r>
                        <a:rPr lang="en-US" baseline="0" dirty="0" smtClean="0"/>
                        <a:t> gastric empting </a:t>
                      </a:r>
                    </a:p>
                    <a:p>
                      <a:pPr>
                        <a:buFont typeface="Arial" pitchFamily="34" charset="0"/>
                        <a:buChar char="•"/>
                      </a:pPr>
                      <a:r>
                        <a:rPr lang="en-US" baseline="0" dirty="0" smtClean="0"/>
                        <a:t> lowers glucagon secretion </a:t>
                      </a:r>
                    </a:p>
                    <a:p>
                      <a:pPr>
                        <a:buFont typeface="Arial" pitchFamily="34" charset="0"/>
                        <a:buChar char="•"/>
                      </a:pPr>
                      <a:r>
                        <a:rPr lang="en-US" baseline="0" dirty="0" smtClean="0"/>
                        <a:t> stimulate insulin secretion</a:t>
                      </a:r>
                    </a:p>
                    <a:p>
                      <a:pPr>
                        <a:buFont typeface="Arial" pitchFamily="34" charset="0"/>
                        <a:buChar char="•"/>
                      </a:pPr>
                      <a:r>
                        <a:rPr lang="en-US" baseline="0" dirty="0" smtClean="0"/>
                        <a:t> increases insulin sensitivity and satiety</a:t>
                      </a:r>
                      <a:endParaRPr lang="en-IN" dirty="0"/>
                    </a:p>
                  </a:txBody>
                  <a:tcPr/>
                </a:tc>
              </a:tr>
              <a:tr h="979018">
                <a:tc>
                  <a:txBody>
                    <a:bodyPr/>
                    <a:lstStyle/>
                    <a:p>
                      <a:r>
                        <a:rPr lang="en-US" dirty="0" smtClean="0"/>
                        <a:t>5.</a:t>
                      </a:r>
                      <a:endParaRPr lang="en-IN" dirty="0"/>
                    </a:p>
                  </a:txBody>
                  <a:tcPr/>
                </a:tc>
                <a:tc>
                  <a:txBody>
                    <a:bodyPr/>
                    <a:lstStyle/>
                    <a:p>
                      <a:r>
                        <a:rPr lang="en-US" dirty="0" smtClean="0"/>
                        <a:t>motilin</a:t>
                      </a:r>
                      <a:endParaRPr lang="en-IN" dirty="0"/>
                    </a:p>
                  </a:txBody>
                  <a:tcPr/>
                </a:tc>
                <a:tc>
                  <a:txBody>
                    <a:bodyPr/>
                    <a:lstStyle/>
                    <a:p>
                      <a:r>
                        <a:rPr lang="en-US" dirty="0" smtClean="0"/>
                        <a:t>Gastrointestinal</a:t>
                      </a:r>
                      <a:r>
                        <a:rPr lang="en-US" baseline="0" dirty="0" smtClean="0"/>
                        <a:t> tract</a:t>
                      </a:r>
                      <a:endParaRPr lang="en-IN" dirty="0"/>
                    </a:p>
                  </a:txBody>
                  <a:tcPr/>
                </a:tc>
                <a:tc>
                  <a:txBody>
                    <a:bodyPr/>
                    <a:lstStyle/>
                    <a:p>
                      <a:pPr>
                        <a:buFont typeface="Arial" pitchFamily="34" charset="0"/>
                        <a:buChar char="•"/>
                      </a:pPr>
                      <a:r>
                        <a:rPr lang="en-US" dirty="0" smtClean="0"/>
                        <a:t> participates in</a:t>
                      </a:r>
                      <a:r>
                        <a:rPr lang="en-US" baseline="0" dirty="0" smtClean="0"/>
                        <a:t> controlling smooth muscle contraction </a:t>
                      </a:r>
                      <a:r>
                        <a:rPr lang="en-US" baseline="0" dirty="0" smtClean="0">
                          <a:solidFill>
                            <a:schemeClr val="tx1"/>
                          </a:solidFill>
                        </a:rPr>
                        <a:t>in stomach and small intestine</a:t>
                      </a:r>
                      <a:endParaRPr lang="en-IN"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1447800" y="1524000"/>
            <a:ext cx="6781800" cy="4038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 </a:t>
            </a:r>
            <a:r>
              <a:rPr lang="en-US" sz="4400" dirty="0" smtClean="0"/>
              <a:t>LOWER</a:t>
            </a:r>
          </a:p>
          <a:p>
            <a:pPr algn="ctr"/>
            <a:r>
              <a:rPr lang="en-US" sz="4400" dirty="0" smtClean="0"/>
              <a:t>GASTROINTESTINAL DISEASES</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sz="4800" b="1" i="1" u="sng" dirty="0" smtClean="0">
                <a:effectLst>
                  <a:outerShdw blurRad="38100" dist="38100" dir="2700000" algn="tl">
                    <a:srgbClr val="000000">
                      <a:alpha val="43137"/>
                    </a:srgbClr>
                  </a:outerShdw>
                </a:effectLst>
              </a:rPr>
              <a:t>CONSTIPATION</a:t>
            </a:r>
            <a:endParaRPr lang="en-US" sz="48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t> </a:t>
            </a:r>
            <a:r>
              <a:rPr lang="en-US" sz="2800" dirty="0" smtClean="0"/>
              <a:t>Physiological disorder of alimentary canal.</a:t>
            </a:r>
          </a:p>
          <a:p>
            <a:pPr>
              <a:buFont typeface="Wingdings" pitchFamily="2" charset="2"/>
              <a:buChar char="v"/>
            </a:pPr>
            <a:r>
              <a:rPr lang="en-US" sz="2800" dirty="0" smtClean="0"/>
              <a:t>Infrequent bowel movements (typically three times or fewer per week).</a:t>
            </a:r>
          </a:p>
          <a:p>
            <a:pPr>
              <a:buFont typeface="Wingdings" pitchFamily="2" charset="2"/>
              <a:buChar char="v"/>
            </a:pPr>
            <a:r>
              <a:rPr lang="en-US" sz="2800" dirty="0" smtClean="0"/>
              <a:t>difficulty during defecation ( a subjective sensation of hard stools).</a:t>
            </a:r>
          </a:p>
          <a:p>
            <a:pPr>
              <a:buFont typeface="Wingdings" pitchFamily="2" charset="2"/>
              <a:buChar char="v"/>
            </a:pPr>
            <a:r>
              <a:rPr lang="en-US" sz="2800" dirty="0" smtClean="0"/>
              <a:t>the sensation of incomplete bowel evacuation.</a:t>
            </a:r>
          </a:p>
          <a:p>
            <a:pPr>
              <a:buFont typeface="Wingdings" pitchFamily="2" charset="2"/>
              <a:buChar char="v"/>
            </a:pPr>
            <a:endParaRPr lang="en-US" dirty="0" smtClean="0"/>
          </a:p>
          <a:p>
            <a:pPr>
              <a:buFont typeface="Wingdings" pitchFamily="2" charset="2"/>
              <a:buChar char="v"/>
            </a:pPr>
            <a:endParaRPr lang="en-US" dirty="0" smtClean="0"/>
          </a:p>
          <a:p>
            <a:pPr>
              <a:buNone/>
            </a:pPr>
            <a:endParaRPr lang="en-US" dirty="0" smtClean="0"/>
          </a:p>
          <a:p>
            <a:pPr>
              <a:buFont typeface="Wingdings" pitchFamily="2" charset="2"/>
              <a:buChar char="v"/>
            </a:pPr>
            <a:endParaRPr lang="en-US" dirty="0" smtClean="0"/>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4800" y="914400"/>
            <a:ext cx="3657600" cy="914400"/>
          </a:xfrm>
        </p:spPr>
        <p:txBody>
          <a:bodyPr/>
          <a:lstStyle/>
          <a:p>
            <a:r>
              <a:rPr lang="en-US" sz="3200" u="sng" dirty="0" smtClean="0"/>
              <a:t>NORMAL COLON</a:t>
            </a:r>
            <a:endParaRPr lang="en-US" sz="3200" u="sng" dirty="0"/>
          </a:p>
        </p:txBody>
      </p:sp>
      <p:sp>
        <p:nvSpPr>
          <p:cNvPr id="8" name="Text Placeholder 7"/>
          <p:cNvSpPr>
            <a:spLocks noGrp="1"/>
          </p:cNvSpPr>
          <p:nvPr>
            <p:ph type="body" sz="half" idx="3"/>
          </p:nvPr>
        </p:nvSpPr>
        <p:spPr>
          <a:xfrm>
            <a:off x="4800600" y="1066800"/>
            <a:ext cx="3657600" cy="838200"/>
          </a:xfrm>
        </p:spPr>
        <p:txBody>
          <a:bodyPr>
            <a:normAutofit fontScale="92500" lnSpcReduction="10000"/>
          </a:bodyPr>
          <a:lstStyle/>
          <a:p>
            <a:r>
              <a:rPr lang="en-US" sz="3200" u="sng" dirty="0" smtClean="0"/>
              <a:t>COLON WITH STOOL</a:t>
            </a:r>
            <a:endParaRPr lang="en-US" sz="3200" u="sng" dirty="0"/>
          </a:p>
        </p:txBody>
      </p:sp>
      <p:pic>
        <p:nvPicPr>
          <p:cNvPr id="10" name="Picture 2"/>
          <p:cNvPicPr>
            <a:picLocks noGrp="1" noChangeAspect="1" noChangeArrowheads="1"/>
          </p:cNvPicPr>
          <p:nvPr>
            <p:ph sz="quarter" idx="2"/>
          </p:nvPr>
        </p:nvPicPr>
        <p:blipFill>
          <a:blip r:embed="rId2"/>
          <a:stretch>
            <a:fillRect/>
          </a:stretch>
        </p:blipFill>
        <p:spPr bwMode="auto">
          <a:xfrm>
            <a:off x="304800" y="2514600"/>
            <a:ext cx="3542506" cy="4038600"/>
          </a:xfrm>
          <a:prstGeom prst="rect">
            <a:avLst/>
          </a:prstGeom>
          <a:noFill/>
          <a:ln w="9525">
            <a:noFill/>
            <a:miter lim="800000"/>
            <a:headEnd/>
            <a:tailEnd/>
          </a:ln>
          <a:effectLst/>
        </p:spPr>
      </p:pic>
      <p:pic>
        <p:nvPicPr>
          <p:cNvPr id="11" name="Picture 2" descr="C:\Users\shri krishna compute\Desktop\M1300479-Artwork_showing_hard,_dry_stools_in_constipation-SPL.jpg"/>
          <p:cNvPicPr>
            <a:picLocks noGrp="1" noChangeAspect="1" noChangeArrowheads="1"/>
          </p:cNvPicPr>
          <p:nvPr>
            <p:ph sz="quarter" idx="4"/>
          </p:nvPr>
        </p:nvPicPr>
        <p:blipFill>
          <a:blip r:embed="rId3" cstate="print"/>
          <a:stretch>
            <a:fillRect/>
          </a:stretch>
        </p:blipFill>
        <p:spPr bwMode="auto">
          <a:xfrm>
            <a:off x="5181600" y="2514600"/>
            <a:ext cx="3124200" cy="3886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u="sng" dirty="0" smtClean="0">
                <a:latin typeface="+mn-lt"/>
              </a:rPr>
              <a:t>CAUSES</a:t>
            </a:r>
            <a:endParaRPr lang="en-US" sz="3200" b="1" u="sng" dirty="0">
              <a:latin typeface="+mn-lt"/>
            </a:endParaRPr>
          </a:p>
        </p:txBody>
      </p:sp>
      <p:graphicFrame>
        <p:nvGraphicFramePr>
          <p:cNvPr id="4" name="Content Placeholder 3"/>
          <p:cNvGraphicFramePr>
            <a:graphicFrameLocks noGrp="1"/>
          </p:cNvGraphicFramePr>
          <p:nvPr>
            <p:ph idx="1"/>
          </p:nvPr>
        </p:nvGraphicFramePr>
        <p:xfrm>
          <a:off x="990600" y="1066801"/>
          <a:ext cx="7010400" cy="5108140"/>
        </p:xfrm>
        <a:graphic>
          <a:graphicData uri="http://schemas.openxmlformats.org/drawingml/2006/table">
            <a:tbl>
              <a:tblPr firstRow="1" bandRow="1">
                <a:tableStyleId>{5C22544A-7EE6-4342-B048-85BDC9FD1C3A}</a:tableStyleId>
              </a:tblPr>
              <a:tblGrid>
                <a:gridCol w="3581400"/>
                <a:gridCol w="3429000"/>
              </a:tblGrid>
              <a:tr h="524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SYSTEMATIC/METABOLIC</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GATROINTESTINAL</a:t>
                      </a:r>
                    </a:p>
                    <a:p>
                      <a:endParaRPr lang="en-US" dirty="0"/>
                    </a:p>
                  </a:txBody>
                  <a:tcPr/>
                </a:tc>
              </a:tr>
              <a:tr h="524958">
                <a:tc>
                  <a:txBody>
                    <a:bodyPr/>
                    <a:lstStyle/>
                    <a:p>
                      <a:r>
                        <a:rPr lang="en-US" dirty="0" smtClean="0"/>
                        <a:t>Side</a:t>
                      </a:r>
                      <a:r>
                        <a:rPr lang="en-US" baseline="0" dirty="0" smtClean="0"/>
                        <a:t> effects of medication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Cancer </a:t>
                      </a:r>
                    </a:p>
                    <a:p>
                      <a:endParaRPr lang="en-US" dirty="0"/>
                    </a:p>
                  </a:txBody>
                  <a:tcPr/>
                </a:tc>
              </a:tr>
              <a:tr h="974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Abnormalities such as Diabetes,</a:t>
                      </a:r>
                      <a:r>
                        <a:rPr lang="en-US" baseline="0" dirty="0" smtClean="0"/>
                        <a:t> </a:t>
                      </a:r>
                      <a:r>
                        <a:rPr lang="en-US" baseline="0" dirty="0" err="1" smtClean="0"/>
                        <a:t>hypothyrodism</a:t>
                      </a:r>
                      <a:r>
                        <a:rPr lang="en-US" baseline="0" dirty="0" smtClean="0"/>
                        <a:t> ,</a:t>
                      </a:r>
                      <a:r>
                        <a:rPr lang="en-US" baseline="0" dirty="0" err="1" smtClean="0"/>
                        <a:t>hypercalcemia</a:t>
                      </a:r>
                      <a:r>
                        <a:rPr lang="en-US" baseline="0" dirty="0" smtClean="0"/>
                        <a:t> etc</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Diseases of the upper gastrointestinal tract </a:t>
                      </a:r>
                    </a:p>
                    <a:p>
                      <a:endParaRPr lang="en-US" dirty="0"/>
                    </a:p>
                  </a:txBody>
                  <a:tcPr/>
                </a:tc>
              </a:tr>
              <a:tr h="974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Lack of exercise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Diseases of the large bowel resulting in </a:t>
                      </a:r>
                      <a:r>
                        <a:rPr lang="en-US" dirty="0" err="1" smtClean="0"/>
                        <a:t>anorectal</a:t>
                      </a:r>
                      <a:r>
                        <a:rPr lang="en-US" dirty="0" smtClean="0"/>
                        <a:t> malformations</a:t>
                      </a:r>
                    </a:p>
                    <a:p>
                      <a:endParaRPr lang="en-US" dirty="0"/>
                    </a:p>
                  </a:txBody>
                  <a:tcPr/>
                </a:tc>
              </a:tr>
              <a:tr h="749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Ignoring the urge to</a:t>
                      </a:r>
                      <a:r>
                        <a:rPr lang="en-US" baseline="0" dirty="0" smtClean="0"/>
                        <a:t> defecate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Irritable bowel syndrome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r>
              <a:tr h="749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Vascular disease of the large bowel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Anal fissure </a:t>
                      </a:r>
                    </a:p>
                    <a:p>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935163"/>
          <a:ext cx="8229596" cy="3840480"/>
        </p:xfrm>
        <a:graphic>
          <a:graphicData uri="http://schemas.openxmlformats.org/drawingml/2006/table">
            <a:tbl>
              <a:tblPr firstRow="1" bandRow="1">
                <a:tableStyleId>{5C22544A-7EE6-4342-B048-85BDC9FD1C3A}</a:tableStyleId>
              </a:tblPr>
              <a:tblGrid>
                <a:gridCol w="4114798"/>
                <a:gridCol w="41147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SYSTEMATIC/METABOLIC</a:t>
                      </a:r>
                    </a:p>
                    <a:p>
                      <a:endParaRPr lang="en-US" dirty="0" smtClean="0"/>
                    </a:p>
                    <a:p>
                      <a:endParaRPr lang="en-US" dirty="0"/>
                    </a:p>
                  </a:txBody>
                  <a:tcPr marL="100771" marR="1007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GATROINTESTINAL</a:t>
                      </a:r>
                    </a:p>
                    <a:p>
                      <a:endParaRPr lang="en-US" dirty="0" smtClean="0"/>
                    </a:p>
                    <a:p>
                      <a:endParaRPr lang="en-US" dirty="0"/>
                    </a:p>
                  </a:txBody>
                  <a:tcPr marL="100771" marR="10077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Systematic</a:t>
                      </a:r>
                      <a:r>
                        <a:rPr lang="en-US" baseline="0" dirty="0" smtClean="0"/>
                        <a:t> neuromuscular disease leading to deficient function of voluntary muscles </a:t>
                      </a:r>
                      <a:endParaRPr lang="en-US" dirty="0" smtClean="0"/>
                    </a:p>
                    <a:p>
                      <a:endParaRPr lang="en-US" dirty="0"/>
                    </a:p>
                  </a:txBody>
                  <a:tcPr marL="100771" marR="10077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Laxative uses</a:t>
                      </a:r>
                    </a:p>
                    <a:p>
                      <a:endParaRPr lang="en-US" dirty="0"/>
                    </a:p>
                  </a:txBody>
                  <a:tcPr marL="100771" marR="100771"/>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Poor diet ,low in fiber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pregnancy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a:txBody>
                  <a:tcPr marL="100771" marR="100771"/>
                </a:tc>
                <a:tc>
                  <a:txBody>
                    <a:bodyPr/>
                    <a:lstStyle/>
                    <a:p>
                      <a:endParaRPr lang="en-US"/>
                    </a:p>
                  </a:txBody>
                  <a:tcPr marL="100771" marR="100771"/>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en-US" sz="3200" b="1" u="sng" dirty="0" smtClean="0">
                <a:latin typeface="+mn-lt"/>
              </a:rPr>
              <a:t>TYPES </a:t>
            </a:r>
            <a:endParaRPr lang="en-US" sz="3200" b="1" u="sng" dirty="0">
              <a:latin typeface="+mn-lt"/>
            </a:endParaRPr>
          </a:p>
        </p:txBody>
      </p:sp>
      <p:graphicFrame>
        <p:nvGraphicFramePr>
          <p:cNvPr id="8" name="Content Placeholder 7"/>
          <p:cNvGraphicFramePr>
            <a:graphicFrameLocks noGrp="1"/>
          </p:cNvGraphicFramePr>
          <p:nvPr>
            <p:ph idx="1"/>
          </p:nvPr>
        </p:nvGraphicFramePr>
        <p:xfrm>
          <a:off x="457200" y="1935163"/>
          <a:ext cx="7543800" cy="385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u="sng" dirty="0" smtClean="0">
                <a:latin typeface="+mn-lt"/>
              </a:rPr>
              <a:t>ATONIC CONSTIPATION</a:t>
            </a:r>
            <a:endParaRPr lang="en-US" sz="3200" b="1" u="sng" dirty="0">
              <a:latin typeface="+mn-lt"/>
            </a:endParaRPr>
          </a:p>
        </p:txBody>
      </p:sp>
      <p:sp>
        <p:nvSpPr>
          <p:cNvPr id="3" name="Content Placeholder 2"/>
          <p:cNvSpPr>
            <a:spLocks noGrp="1"/>
          </p:cNvSpPr>
          <p:nvPr>
            <p:ph idx="1"/>
          </p:nvPr>
        </p:nvSpPr>
        <p:spPr>
          <a:xfrm>
            <a:off x="457200" y="1295400"/>
            <a:ext cx="8229600" cy="5334000"/>
          </a:xfrm>
        </p:spPr>
        <p:txBody>
          <a:bodyPr/>
          <a:lstStyle/>
          <a:p>
            <a:pPr>
              <a:buFont typeface="Wingdings" pitchFamily="2" charset="2"/>
              <a:buChar char="Ø"/>
            </a:pPr>
            <a:r>
              <a:rPr lang="en-US" dirty="0" smtClean="0"/>
              <a:t>“</a:t>
            </a:r>
            <a:r>
              <a:rPr lang="en-US" sz="2800" dirty="0" smtClean="0"/>
              <a:t>Lazy bowel” syndrome .</a:t>
            </a:r>
          </a:p>
          <a:p>
            <a:pPr>
              <a:buFont typeface="Wingdings" pitchFamily="2" charset="2"/>
              <a:buChar char="Ø"/>
            </a:pPr>
            <a:r>
              <a:rPr lang="en-US" sz="2800" dirty="0" smtClean="0"/>
              <a:t>Loss of intestinal  muscle tone .</a:t>
            </a:r>
          </a:p>
          <a:p>
            <a:pPr>
              <a:buNone/>
            </a:pPr>
            <a:r>
              <a:rPr lang="en-US" sz="2800" dirty="0" smtClean="0"/>
              <a:t>  </a:t>
            </a:r>
            <a:r>
              <a:rPr lang="en-US" sz="2800" b="1" i="1" u="sng" dirty="0" smtClean="0">
                <a:effectLst>
                  <a:outerShdw blurRad="38100" dist="38100" dir="2700000" algn="tl">
                    <a:srgbClr val="000000">
                      <a:alpha val="43137"/>
                    </a:srgbClr>
                  </a:outerShdw>
                </a:effectLst>
              </a:rPr>
              <a:t>Causes</a:t>
            </a:r>
          </a:p>
          <a:p>
            <a:pPr>
              <a:buFont typeface="Wingdings" pitchFamily="2" charset="2"/>
              <a:buChar char="§"/>
            </a:pPr>
            <a:r>
              <a:rPr lang="en-US" sz="2800" dirty="0" smtClean="0"/>
              <a:t>Lack of fluids</a:t>
            </a:r>
          </a:p>
          <a:p>
            <a:pPr>
              <a:buFont typeface="Wingdings" pitchFamily="2" charset="2"/>
              <a:buChar char="§"/>
            </a:pPr>
            <a:r>
              <a:rPr lang="en-US" sz="2800" dirty="0" smtClean="0"/>
              <a:t>Lack of roughage </a:t>
            </a:r>
          </a:p>
          <a:p>
            <a:pPr>
              <a:buFont typeface="Wingdings" pitchFamily="2" charset="2"/>
              <a:buChar char="§"/>
            </a:pPr>
            <a:r>
              <a:rPr lang="en-US" sz="2800" dirty="0" smtClean="0"/>
              <a:t>Lack of potassium</a:t>
            </a:r>
          </a:p>
          <a:p>
            <a:pPr>
              <a:buFont typeface="Wingdings" pitchFamily="2" charset="2"/>
              <a:buChar char="§"/>
            </a:pPr>
            <a:r>
              <a:rPr lang="en-US" sz="2800" dirty="0" smtClean="0"/>
              <a:t>Vitamin B deficiency</a:t>
            </a:r>
          </a:p>
          <a:p>
            <a:pPr>
              <a:buFont typeface="Wingdings" pitchFamily="2" charset="2"/>
              <a:buChar char="§"/>
            </a:pPr>
            <a:r>
              <a:rPr lang="en-US" sz="2800" dirty="0" smtClean="0"/>
              <a:t>Irregular habit</a:t>
            </a:r>
          </a:p>
          <a:p>
            <a:pPr>
              <a:buFont typeface="Wingdings" pitchFamily="2" charset="2"/>
              <a:buChar char="§"/>
            </a:pPr>
            <a:r>
              <a:rPr lang="en-US" sz="2800" dirty="0" smtClean="0"/>
              <a:t>Purgation </a:t>
            </a:r>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SPASTIC CONSTIPATION</a:t>
            </a:r>
            <a:endParaRPr lang="en-US" sz="3200" b="1" u="sng" dirty="0">
              <a:latin typeface="+mn-lt"/>
            </a:endParaRPr>
          </a:p>
        </p:txBody>
      </p:sp>
      <p:sp>
        <p:nvSpPr>
          <p:cNvPr id="3" name="Content Placeholder 2"/>
          <p:cNvSpPr>
            <a:spLocks noGrp="1"/>
          </p:cNvSpPr>
          <p:nvPr>
            <p:ph idx="1"/>
          </p:nvPr>
        </p:nvSpPr>
        <p:spPr/>
        <p:txBody>
          <a:bodyPr/>
          <a:lstStyle/>
          <a:p>
            <a:pPr>
              <a:buFont typeface="Wingdings" pitchFamily="2" charset="2"/>
              <a:buChar char="Ø"/>
            </a:pPr>
            <a:r>
              <a:rPr lang="en-US" sz="2800" dirty="0" smtClean="0"/>
              <a:t>Excessive tone of colonic muscles which narrows the cavity and the forward movement of </a:t>
            </a:r>
            <a:r>
              <a:rPr lang="en-US" sz="2800" dirty="0" err="1" smtClean="0"/>
              <a:t>faeces</a:t>
            </a:r>
            <a:r>
              <a:rPr lang="en-US" sz="2800" dirty="0" smtClean="0"/>
              <a:t> is retarded.</a:t>
            </a:r>
          </a:p>
          <a:p>
            <a:pPr>
              <a:buNone/>
            </a:pPr>
            <a:r>
              <a:rPr lang="en-US" sz="2800" b="1" i="1" u="sng" dirty="0" smtClean="0">
                <a:effectLst>
                  <a:outerShdw blurRad="38100" dist="38100" dir="2700000" algn="tl">
                    <a:srgbClr val="000000">
                      <a:alpha val="43137"/>
                    </a:srgbClr>
                  </a:outerShdw>
                </a:effectLst>
              </a:rPr>
              <a:t>CAUSES</a:t>
            </a:r>
          </a:p>
          <a:p>
            <a:pPr>
              <a:buFont typeface="Wingdings" pitchFamily="2" charset="2"/>
              <a:buChar char="§"/>
            </a:pPr>
            <a:r>
              <a:rPr lang="en-US" sz="2800" dirty="0" smtClean="0"/>
              <a:t>Excessive use of purgatives</a:t>
            </a:r>
          </a:p>
          <a:p>
            <a:pPr>
              <a:buFont typeface="Wingdings" pitchFamily="2" charset="2"/>
              <a:buChar char="§"/>
            </a:pPr>
            <a:r>
              <a:rPr lang="en-US" sz="2800" dirty="0" smtClean="0"/>
              <a:t>Irritating foods</a:t>
            </a:r>
          </a:p>
          <a:p>
            <a:pPr>
              <a:buFont typeface="Wingdings" pitchFamily="2" charset="2"/>
              <a:buChar char="§"/>
            </a:pPr>
            <a:r>
              <a:rPr lang="en-US" sz="2800" dirty="0" smtClean="0"/>
              <a:t>Mental stress</a:t>
            </a:r>
          </a:p>
          <a:p>
            <a:pPr>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295400"/>
          </a:xfrm>
        </p:spPr>
        <p:txBody>
          <a:bodyPr>
            <a:normAutofit/>
          </a:bodyPr>
          <a:lstStyle/>
          <a:p>
            <a:r>
              <a:rPr lang="en-US" dirty="0" smtClean="0"/>
              <a:t>      </a:t>
            </a:r>
            <a:r>
              <a:rPr lang="en-US" sz="4800" b="1" i="1" u="sng" dirty="0" smtClean="0"/>
              <a:t>INGESTION and DIGESTION</a:t>
            </a:r>
            <a:endParaRPr lang="en-US" sz="4800" b="1" i="1" u="sng" dirty="0"/>
          </a:p>
        </p:txBody>
      </p:sp>
      <p:sp>
        <p:nvSpPr>
          <p:cNvPr id="3" name="Content Placeholder 2"/>
          <p:cNvSpPr>
            <a:spLocks noGrp="1"/>
          </p:cNvSpPr>
          <p:nvPr>
            <p:ph idx="1"/>
          </p:nvPr>
        </p:nvSpPr>
        <p:spPr>
          <a:xfrm>
            <a:off x="0" y="1676400"/>
            <a:ext cx="9144000" cy="5181600"/>
          </a:xfrm>
        </p:spPr>
        <p:txBody>
          <a:bodyPr/>
          <a:lstStyle/>
          <a:p>
            <a:pPr>
              <a:buNone/>
            </a:pPr>
            <a:r>
              <a:rPr lang="en-US" dirty="0" smtClean="0"/>
              <a:t>   </a:t>
            </a:r>
            <a:r>
              <a:rPr lang="en-US" sz="3200" b="1" i="1" u="sng" dirty="0" smtClean="0">
                <a:effectLst>
                  <a:outerShdw blurRad="38100" dist="38100" dir="2700000" algn="tl">
                    <a:srgbClr val="000000">
                      <a:alpha val="43137"/>
                    </a:srgbClr>
                  </a:outerShdw>
                </a:effectLst>
              </a:rPr>
              <a:t>MOUTH</a:t>
            </a:r>
          </a:p>
          <a:p>
            <a:pPr>
              <a:buFont typeface="Wingdings" pitchFamily="2" charset="2"/>
              <a:buChar char="Ø"/>
            </a:pPr>
            <a:r>
              <a:rPr lang="en-US" sz="2800" dirty="0" smtClean="0"/>
              <a:t>It is a cavity  and a first  part of  gastrointestinal tract, it              is lined with a mucous</a:t>
            </a:r>
          </a:p>
          <a:p>
            <a:pPr>
              <a:buNone/>
            </a:pPr>
            <a:r>
              <a:rPr lang="en-US" sz="2800" dirty="0" smtClean="0"/>
              <a:t>   membrane .</a:t>
            </a:r>
          </a:p>
          <a:p>
            <a:pPr>
              <a:buNone/>
            </a:pPr>
            <a:endParaRPr lang="en-US" sz="2800" dirty="0" smtClean="0"/>
          </a:p>
          <a:p>
            <a:pPr>
              <a:buFont typeface="Wingdings" pitchFamily="2" charset="2"/>
              <a:buChar char="Ø"/>
            </a:pPr>
            <a:r>
              <a:rPr lang="en-US" sz="2800" dirty="0" smtClean="0"/>
              <a:t>  Saliva contains</a:t>
            </a:r>
          </a:p>
          <a:p>
            <a:pPr>
              <a:buNone/>
            </a:pPr>
            <a:r>
              <a:rPr lang="en-US" sz="2800" dirty="0" smtClean="0"/>
              <a:t> Salivary amylase             Starch.</a:t>
            </a:r>
          </a:p>
          <a:p>
            <a:pPr>
              <a:buNone/>
            </a:pPr>
            <a:endParaRPr lang="en-US" sz="2800" dirty="0" smtClean="0"/>
          </a:p>
          <a:p>
            <a:pPr>
              <a:buFont typeface="Wingdings" pitchFamily="2" charset="2"/>
              <a:buChar char="Ø"/>
            </a:pPr>
            <a:r>
              <a:rPr lang="en-US" sz="2800" dirty="0" smtClean="0"/>
              <a:t>30% of CHO digest in mouth.</a:t>
            </a:r>
          </a:p>
          <a:p>
            <a:pPr>
              <a:buFontTx/>
              <a:buChar char="-"/>
            </a:pPr>
            <a:endParaRPr lang="en-US" sz="2800" dirty="0" smtClean="0"/>
          </a:p>
          <a:p>
            <a:pPr>
              <a:buNone/>
            </a:pPr>
            <a:endParaRPr lang="en-US" dirty="0" smtClean="0"/>
          </a:p>
          <a:p>
            <a:pPr>
              <a:buFontTx/>
              <a:buChar char="-"/>
            </a:pPr>
            <a:endParaRPr lang="en-US" dirty="0" smtClean="0"/>
          </a:p>
          <a:p>
            <a:pPr>
              <a:buNone/>
            </a:pPr>
            <a:endParaRPr lang="en-US" dirty="0"/>
          </a:p>
        </p:txBody>
      </p:sp>
      <p:pic>
        <p:nvPicPr>
          <p:cNvPr id="2050" name="Picture 2" descr="C:\Users\shri krishna compute\Downloads\salivary_glands.jpg"/>
          <p:cNvPicPr>
            <a:picLocks noChangeAspect="1" noChangeArrowheads="1"/>
          </p:cNvPicPr>
          <p:nvPr/>
        </p:nvPicPr>
        <p:blipFill>
          <a:blip r:embed="rId2"/>
          <a:srcRect/>
          <a:stretch>
            <a:fillRect/>
          </a:stretch>
        </p:blipFill>
        <p:spPr bwMode="auto">
          <a:xfrm>
            <a:off x="5029200" y="2971800"/>
            <a:ext cx="4114800" cy="3886200"/>
          </a:xfrm>
          <a:prstGeom prst="rect">
            <a:avLst/>
          </a:prstGeom>
          <a:noFill/>
        </p:spPr>
      </p:pic>
      <p:sp>
        <p:nvSpPr>
          <p:cNvPr id="5" name="Right Arrow 4"/>
          <p:cNvSpPr/>
          <p:nvPr/>
        </p:nvSpPr>
        <p:spPr>
          <a:xfrm>
            <a:off x="2819400" y="48768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200" b="1" u="sng" dirty="0" smtClean="0">
                <a:latin typeface="+mn-lt"/>
              </a:rPr>
              <a:t>OBSTRUCTIVE CONSTIPATION</a:t>
            </a:r>
            <a:endParaRPr lang="en-US" sz="3200" b="1" u="sng" dirty="0">
              <a:latin typeface="+mn-lt"/>
            </a:endParaRPr>
          </a:p>
        </p:txBody>
      </p:sp>
      <p:sp>
        <p:nvSpPr>
          <p:cNvPr id="3" name="Content Placeholder 2"/>
          <p:cNvSpPr>
            <a:spLocks noGrp="1"/>
          </p:cNvSpPr>
          <p:nvPr>
            <p:ph idx="1"/>
          </p:nvPr>
        </p:nvSpPr>
        <p:spPr>
          <a:xfrm>
            <a:off x="457200" y="1600200"/>
            <a:ext cx="8458200" cy="5029200"/>
          </a:xfrm>
        </p:spPr>
        <p:txBody>
          <a:bodyPr/>
          <a:lstStyle/>
          <a:p>
            <a:pPr>
              <a:buFont typeface="Wingdings" pitchFamily="2" charset="2"/>
              <a:buChar char="Ø"/>
            </a:pPr>
            <a:r>
              <a:rPr lang="en-US" sz="2800" dirty="0" smtClean="0"/>
              <a:t>Any kind of obstruction or blockage in the stool passage results in obstructive constipation.</a:t>
            </a:r>
          </a:p>
          <a:p>
            <a:pPr>
              <a:buNone/>
            </a:pPr>
            <a:r>
              <a:rPr lang="en-US" sz="2800" b="1" u="sng" dirty="0" smtClean="0">
                <a:effectLst>
                  <a:outerShdw blurRad="38100" dist="38100" dir="2700000" algn="tl">
                    <a:srgbClr val="000000">
                      <a:alpha val="43137"/>
                    </a:srgbClr>
                  </a:outerShdw>
                </a:effectLst>
              </a:rPr>
              <a:t> CAUSES</a:t>
            </a:r>
          </a:p>
          <a:p>
            <a:pPr>
              <a:buFont typeface="Wingdings" pitchFamily="2" charset="2"/>
              <a:buChar char="§"/>
            </a:pPr>
            <a:r>
              <a:rPr lang="en-US" sz="2800" dirty="0" smtClean="0"/>
              <a:t>Tumor.</a:t>
            </a:r>
          </a:p>
          <a:p>
            <a:pPr>
              <a:buFont typeface="Wingdings" pitchFamily="2" charset="2"/>
              <a:buChar char="§"/>
            </a:pPr>
            <a:r>
              <a:rPr lang="en-US" sz="2800" dirty="0" smtClean="0"/>
              <a:t> Cystic fibrosis</a:t>
            </a:r>
            <a:r>
              <a:rPr lang="en-US" dirty="0" smtClean="0"/>
              <a:t>.</a:t>
            </a:r>
            <a:endParaRPr lang="en-US" dirty="0"/>
          </a:p>
        </p:txBody>
      </p:sp>
      <p:pic>
        <p:nvPicPr>
          <p:cNvPr id="4098" name="Picture 2"/>
          <p:cNvPicPr>
            <a:picLocks noChangeAspect="1" noChangeArrowheads="1"/>
          </p:cNvPicPr>
          <p:nvPr/>
        </p:nvPicPr>
        <p:blipFill>
          <a:blip r:embed="rId3"/>
          <a:srcRect/>
          <a:stretch>
            <a:fillRect/>
          </a:stretch>
        </p:blipFill>
        <p:spPr bwMode="auto">
          <a:xfrm>
            <a:off x="3581400" y="3048000"/>
            <a:ext cx="55626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3200" b="1" u="sng" dirty="0" smtClean="0">
                <a:latin typeface="+mn-lt"/>
              </a:rPr>
              <a:t>DIAGNOSIS AND TESTS</a:t>
            </a:r>
            <a:endParaRPr lang="en-US" sz="3200" b="1" u="sng" dirty="0">
              <a:latin typeface="+mn-lt"/>
            </a:endParaRPr>
          </a:p>
        </p:txBody>
      </p:sp>
      <p:sp>
        <p:nvSpPr>
          <p:cNvPr id="3" name="Content Placeholder 2"/>
          <p:cNvSpPr>
            <a:spLocks noGrp="1"/>
          </p:cNvSpPr>
          <p:nvPr>
            <p:ph idx="1"/>
          </p:nvPr>
        </p:nvSpPr>
        <p:spPr>
          <a:xfrm>
            <a:off x="457200" y="1600200"/>
            <a:ext cx="8229600" cy="4876800"/>
          </a:xfrm>
        </p:spPr>
        <p:txBody>
          <a:bodyPr>
            <a:normAutofit/>
          </a:bodyPr>
          <a:lstStyle/>
          <a:p>
            <a:pPr>
              <a:buFont typeface="Wingdings" pitchFamily="2" charset="2"/>
              <a:buChar char="v"/>
            </a:pPr>
            <a:r>
              <a:rPr lang="en-US" dirty="0" smtClean="0"/>
              <a:t> </a:t>
            </a:r>
            <a:r>
              <a:rPr lang="en-US" sz="2800" b="1" dirty="0" smtClean="0">
                <a:effectLst>
                  <a:outerShdw blurRad="38100" dist="38100" dir="2700000" algn="tl">
                    <a:srgbClr val="000000">
                      <a:alpha val="43137"/>
                    </a:srgbClr>
                  </a:outerShdw>
                </a:effectLst>
              </a:rPr>
              <a:t>Medical history</a:t>
            </a:r>
          </a:p>
          <a:p>
            <a:pPr>
              <a:buFont typeface="Wingdings" pitchFamily="2" charset="2"/>
              <a:buChar char="§"/>
            </a:pPr>
            <a:r>
              <a:rPr lang="en-US" sz="2800" u="sng" dirty="0" smtClean="0"/>
              <a:t> </a:t>
            </a:r>
            <a:r>
              <a:rPr lang="en-US" sz="2800" dirty="0" smtClean="0"/>
              <a:t>Patient’s dietary history</a:t>
            </a:r>
          </a:p>
          <a:p>
            <a:pPr>
              <a:buFont typeface="Wingdings" pitchFamily="2" charset="2"/>
              <a:buChar char="§"/>
            </a:pPr>
            <a:r>
              <a:rPr lang="en-US" sz="2800" dirty="0" smtClean="0"/>
              <a:t>Physical activity level</a:t>
            </a:r>
          </a:p>
          <a:p>
            <a:pPr>
              <a:buFont typeface="Wingdings" pitchFamily="2" charset="2"/>
              <a:buChar char="§"/>
            </a:pPr>
            <a:r>
              <a:rPr lang="en-US" sz="2800" dirty="0" smtClean="0"/>
              <a:t>Medications</a:t>
            </a:r>
          </a:p>
          <a:p>
            <a:pPr>
              <a:buFont typeface="Wingdings" pitchFamily="2" charset="2"/>
              <a:buChar char="§"/>
            </a:pPr>
            <a:r>
              <a:rPr lang="en-US" sz="2800" dirty="0" smtClean="0"/>
              <a:t>Diseases</a:t>
            </a:r>
          </a:p>
          <a:p>
            <a:pPr>
              <a:buFont typeface="Wingdings" pitchFamily="2" charset="2"/>
              <a:buChar char="§"/>
            </a:pPr>
            <a:r>
              <a:rPr lang="en-US" sz="2800" dirty="0" smtClean="0"/>
              <a:t>Duration of symptoms </a:t>
            </a:r>
          </a:p>
          <a:p>
            <a:pPr>
              <a:buFont typeface="Wingdings" pitchFamily="2" charset="2"/>
              <a:buChar char="§"/>
            </a:pPr>
            <a:r>
              <a:rPr lang="en-US" sz="2800" dirty="0" smtClean="0"/>
              <a:t>Frequency of bowels movements </a:t>
            </a:r>
          </a:p>
          <a:p>
            <a:pPr>
              <a:buFont typeface="Wingdings" pitchFamily="2" charset="2"/>
              <a:buChar char="§"/>
            </a:pPr>
            <a:r>
              <a:rPr lang="en-US" sz="2800" dirty="0" smtClean="0"/>
              <a:t>Toilet habits</a:t>
            </a:r>
          </a:p>
          <a:p>
            <a:pPr>
              <a:buFont typeface="Wingdings" pitchFamily="2" charset="2"/>
              <a:buChar char="§"/>
            </a:pPr>
            <a:r>
              <a:rPr lang="en-US" sz="2800" dirty="0" smtClean="0"/>
              <a:t>Consistency of stool</a:t>
            </a:r>
          </a:p>
          <a:p>
            <a:pPr>
              <a:buFont typeface="Wingdings" pitchFamily="2" charset="2"/>
              <a:buChar char="§"/>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Font typeface="Wingdings" pitchFamily="2" charset="2"/>
              <a:buChar char="v"/>
            </a:pPr>
            <a:r>
              <a:rPr lang="en-US" sz="2800" b="1" dirty="0" smtClean="0">
                <a:effectLst>
                  <a:outerShdw blurRad="38100" dist="38100" dir="2700000" algn="tl">
                    <a:srgbClr val="000000">
                      <a:alpha val="43137"/>
                    </a:srgbClr>
                  </a:outerShdw>
                </a:effectLst>
              </a:rPr>
              <a:t>Physical Examination</a:t>
            </a:r>
          </a:p>
          <a:p>
            <a:pPr>
              <a:buFont typeface="Wingdings" pitchFamily="2" charset="2"/>
              <a:buChar char="§"/>
            </a:pPr>
            <a:r>
              <a:rPr lang="en-US" sz="2800" dirty="0" smtClean="0"/>
              <a:t> Scleroderma (autoimmune disorder).</a:t>
            </a:r>
          </a:p>
          <a:p>
            <a:pPr>
              <a:buFont typeface="Wingdings" pitchFamily="2" charset="2"/>
              <a:buChar char="§"/>
            </a:pPr>
            <a:r>
              <a:rPr lang="en-US" sz="2800" dirty="0" smtClean="0"/>
              <a:t> Intestinal pseudo-obstruction (decreased ability of the intestines to move stool). </a:t>
            </a:r>
          </a:p>
          <a:p>
            <a:pPr>
              <a:buFont typeface="Wingdings" pitchFamily="2" charset="2"/>
              <a:buChar char="§"/>
            </a:pPr>
            <a:r>
              <a:rPr lang="en-US" sz="2800" dirty="0" smtClean="0"/>
              <a:t>Hirschsprung's disease (enlargement of the colon that stops the flow of stool).</a:t>
            </a:r>
          </a:p>
          <a:p>
            <a:pPr>
              <a:buFont typeface="Wingdings" pitchFamily="2" charset="2"/>
              <a:buChar char="§"/>
            </a:pPr>
            <a:r>
              <a:rPr lang="en-US" sz="2800" dirty="0" smtClean="0"/>
              <a:t>Irritable bowel syndrome (IBS).</a:t>
            </a:r>
          </a:p>
          <a:p>
            <a:pPr>
              <a:buFont typeface="Wingdings" pitchFamily="2" charset="2"/>
              <a:buChar char="§"/>
            </a:pPr>
            <a:r>
              <a:rPr lang="en-US" sz="2800" dirty="0" smtClean="0"/>
              <a:t>Diverticulitis (formation of pouches in the colon) .</a:t>
            </a:r>
          </a:p>
          <a:p>
            <a:pPr>
              <a:buFont typeface="Wingdings" pitchFamily="2" charset="2"/>
              <a:buChar char="§"/>
            </a:pPr>
            <a:r>
              <a:rPr lang="en-US" sz="2800" dirty="0" smtClean="0"/>
              <a:t> Chagas disease (tropical disease caused by a parasite).</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normAutofit/>
          </a:bodyPr>
          <a:lstStyle/>
          <a:p>
            <a:pPr>
              <a:buFont typeface="Wingdings" pitchFamily="2" charset="2"/>
              <a:buChar char="v"/>
            </a:pPr>
            <a:r>
              <a:rPr lang="en-US" sz="2800" b="1" dirty="0" smtClean="0">
                <a:effectLst>
                  <a:outerShdw blurRad="38100" dist="38100" dir="2700000" algn="tl">
                    <a:srgbClr val="000000">
                      <a:alpha val="43137"/>
                    </a:srgbClr>
                  </a:outerShdw>
                </a:effectLst>
              </a:rPr>
              <a:t>Blood test  </a:t>
            </a:r>
            <a:r>
              <a:rPr lang="en-US" sz="2800" dirty="0" smtClean="0"/>
              <a:t>- to rule out other conditions that can cause constipation such as :</a:t>
            </a:r>
          </a:p>
          <a:p>
            <a:pPr>
              <a:buFont typeface="Wingdings" pitchFamily="2" charset="2"/>
              <a:buChar char="§"/>
            </a:pPr>
            <a:r>
              <a:rPr lang="en-US" sz="2800" dirty="0" smtClean="0"/>
              <a:t>Thyroid hormone (to detect hypothyroidism).</a:t>
            </a:r>
          </a:p>
          <a:p>
            <a:pPr>
              <a:buFont typeface="Wingdings" pitchFamily="2" charset="2"/>
              <a:buChar char="§"/>
            </a:pPr>
            <a:r>
              <a:rPr lang="en-US" sz="2800" dirty="0" smtClean="0"/>
              <a:t> Blood glucose levels (to determine if diabetes is present) .</a:t>
            </a:r>
          </a:p>
          <a:p>
            <a:pPr>
              <a:buFont typeface="Wingdings" pitchFamily="2" charset="2"/>
              <a:buChar char="§"/>
            </a:pPr>
            <a:r>
              <a:rPr lang="en-US" sz="2800" dirty="0" smtClean="0"/>
              <a:t>To examine </a:t>
            </a:r>
            <a:r>
              <a:rPr lang="en-US" sz="2800" dirty="0" err="1" smtClean="0"/>
              <a:t>hypercalcemia</a:t>
            </a:r>
            <a:r>
              <a:rPr lang="en-US" sz="2800" dirty="0" smtClean="0"/>
              <a:t>.</a:t>
            </a:r>
          </a:p>
          <a:p>
            <a:pPr>
              <a:buFont typeface="Wingdings" pitchFamily="2" charset="2"/>
              <a:buChar char="§"/>
            </a:pPr>
            <a:r>
              <a:rPr lang="en-US" sz="2800" dirty="0" smtClean="0"/>
              <a:t> Serum </a:t>
            </a:r>
            <a:r>
              <a:rPr lang="en-US" sz="2800" dirty="0" err="1" smtClean="0"/>
              <a:t>cortisol</a:t>
            </a:r>
            <a:r>
              <a:rPr lang="en-US" sz="2800" dirty="0" smtClean="0"/>
              <a:t> levels (the stress hormone, that may indicate </a:t>
            </a:r>
            <a:r>
              <a:rPr lang="en-US" sz="2800" dirty="0" err="1" smtClean="0"/>
              <a:t>addison's</a:t>
            </a:r>
            <a:r>
              <a:rPr lang="en-US" sz="2800" dirty="0" smtClean="0"/>
              <a:t> disease (a disease of the adrenal gland).</a:t>
            </a:r>
          </a:p>
          <a:p>
            <a:pPr>
              <a:buFont typeface="Wingdings" pitchFamily="2" charset="2"/>
              <a:buChar char="§"/>
            </a:pPr>
            <a:r>
              <a:rPr lang="en-US" sz="2800" dirty="0" smtClean="0"/>
              <a:t> </a:t>
            </a:r>
            <a:r>
              <a:rPr lang="en-US" sz="2800" dirty="0" err="1" smtClean="0"/>
              <a:t>Porphyria</a:t>
            </a:r>
            <a:r>
              <a:rPr lang="en-US" sz="2800" dirty="0" smtClean="0"/>
              <a:t> (blood disorder dealing with iron content).</a:t>
            </a:r>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endParaRPr lang="en-US" dirty="0" smtClean="0"/>
          </a:p>
          <a:p>
            <a:pPr>
              <a:buFont typeface="Wingdings" pitchFamily="2" charset="2"/>
              <a:buChar char="v"/>
            </a:pPr>
            <a:r>
              <a:rPr lang="en-US" sz="2800" b="1" dirty="0" smtClean="0"/>
              <a:t>Barium enema</a:t>
            </a:r>
          </a:p>
          <a:p>
            <a:pPr>
              <a:buFont typeface="Wingdings" pitchFamily="2" charset="2"/>
              <a:buChar char="§"/>
            </a:pPr>
            <a:r>
              <a:rPr lang="en-US" sz="2800" b="1" u="sng" dirty="0" smtClean="0"/>
              <a:t>X</a:t>
            </a:r>
            <a:r>
              <a:rPr lang="en-US" sz="2800" dirty="0" smtClean="0"/>
              <a:t>-ray study in which liquid barium is inserted into the rectum and colon through the anus. </a:t>
            </a:r>
          </a:p>
          <a:p>
            <a:pPr>
              <a:buNone/>
            </a:pPr>
            <a:endParaRPr lang="en-US" sz="2800" dirty="0" smtClean="0"/>
          </a:p>
          <a:p>
            <a:pPr>
              <a:buFont typeface="Wingdings" pitchFamily="2" charset="2"/>
              <a:buChar char="§"/>
            </a:pPr>
            <a:r>
              <a:rPr lang="en-US" sz="2800" dirty="0" smtClean="0"/>
              <a:t>The barium outlines the colon on the x-rays and defines the normal or abnormal anatomy of the colon and rectum.</a:t>
            </a:r>
          </a:p>
          <a:p>
            <a:pPr>
              <a:buNone/>
            </a:pPr>
            <a:endParaRPr lang="en-US" sz="2800" dirty="0" smtClean="0"/>
          </a:p>
          <a:p>
            <a:pPr>
              <a:buFont typeface="Wingdings" pitchFamily="2" charset="2"/>
              <a:buChar char="§"/>
            </a:pPr>
            <a:r>
              <a:rPr lang="en-US" sz="2800" dirty="0" smtClean="0"/>
              <a:t> Barium enema can detect tumors and </a:t>
            </a:r>
            <a:r>
              <a:rPr lang="en-US" sz="2800" dirty="0" err="1" smtClean="0"/>
              <a:t>narrowings</a:t>
            </a:r>
            <a:r>
              <a:rPr lang="en-US" sz="2800" dirty="0" smtClean="0"/>
              <a:t> (strictures) in the colon.</a:t>
            </a:r>
          </a:p>
          <a:p>
            <a:pPr>
              <a:buNone/>
            </a:pP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hri krishna compute\Downloads\New folder\M1800131-Irritable_bowel_syndrome,_barium_X-ray-SPL.jpg"/>
          <p:cNvPicPr>
            <a:picLocks noChangeAspect="1" noChangeArrowheads="1"/>
          </p:cNvPicPr>
          <p:nvPr/>
        </p:nvPicPr>
        <p:blipFill>
          <a:blip r:embed="rId3"/>
          <a:srcRect/>
          <a:stretch>
            <a:fillRect/>
          </a:stretch>
        </p:blipFill>
        <p:spPr bwMode="auto">
          <a:xfrm>
            <a:off x="2971800" y="381000"/>
            <a:ext cx="3810000" cy="5105400"/>
          </a:xfrm>
          <a:prstGeom prst="rect">
            <a:avLst/>
          </a:prstGeom>
          <a:noFill/>
        </p:spPr>
      </p:pic>
      <p:sp>
        <p:nvSpPr>
          <p:cNvPr id="7" name="Text Placeholder 5"/>
          <p:cNvSpPr>
            <a:spLocks noGrp="1"/>
          </p:cNvSpPr>
          <p:nvPr>
            <p:ph type="title"/>
          </p:nvPr>
        </p:nvSpPr>
        <p:spPr>
          <a:xfrm>
            <a:off x="2819400" y="5562600"/>
            <a:ext cx="4038600" cy="762000"/>
          </a:xfrm>
        </p:spPr>
        <p:txBody>
          <a:bodyPr>
            <a:noAutofit/>
          </a:bodyPr>
          <a:lstStyle/>
          <a:p>
            <a:r>
              <a:rPr lang="en-US" sz="3200" i="1" dirty="0" smtClean="0">
                <a:effectLst>
                  <a:outerShdw blurRad="38100" dist="38100" dir="2700000" algn="tl">
                    <a:srgbClr val="000000">
                      <a:alpha val="43137"/>
                    </a:srgbClr>
                  </a:outerShdw>
                </a:effectLst>
              </a:rPr>
              <a:t>BAREUM ENEMA TEST</a:t>
            </a:r>
            <a:endParaRPr lang="en-US" sz="32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Font typeface="Wingdings" pitchFamily="2" charset="2"/>
              <a:buChar char="v"/>
            </a:pPr>
            <a:r>
              <a:rPr lang="en-US" sz="2800" b="1" dirty="0" smtClean="0"/>
              <a:t>X-ray of the </a:t>
            </a:r>
            <a:r>
              <a:rPr lang="en-US" sz="2800" b="1" dirty="0" err="1" smtClean="0"/>
              <a:t>anorectal</a:t>
            </a:r>
            <a:r>
              <a:rPr lang="en-US" sz="2800" b="1" dirty="0" smtClean="0"/>
              <a:t> area (</a:t>
            </a:r>
            <a:r>
              <a:rPr lang="en-US" sz="2800" b="1" dirty="0" err="1" smtClean="0"/>
              <a:t>defecography</a:t>
            </a:r>
            <a:r>
              <a:rPr lang="en-US" sz="2800" b="1" dirty="0" smtClean="0"/>
              <a:t>)</a:t>
            </a:r>
          </a:p>
          <a:p>
            <a:pPr>
              <a:buNone/>
            </a:pPr>
            <a:endParaRPr lang="en-US" sz="2800" b="1" u="sng" dirty="0" smtClean="0"/>
          </a:p>
          <a:p>
            <a:pPr>
              <a:buFont typeface="Wingdings" pitchFamily="2" charset="2"/>
              <a:buChar char="§"/>
            </a:pPr>
            <a:r>
              <a:rPr lang="en-US" sz="2800" dirty="0" smtClean="0"/>
              <a:t> In this X-ray procedure, patient’s rectum fills with a soft paste with the same consistency as stool.</a:t>
            </a:r>
          </a:p>
          <a:p>
            <a:pPr>
              <a:buFont typeface="Wingdings" pitchFamily="2" charset="2"/>
              <a:buChar char="§"/>
            </a:pPr>
            <a:r>
              <a:rPr lang="en-US" sz="2800" dirty="0" smtClean="0"/>
              <a:t>As he  expel the paste, X-rays are taken to evaluate the completeness of stool elimination and rectal muscle contractions.</a:t>
            </a:r>
          </a:p>
          <a:p>
            <a:pPr lvl="0">
              <a:buNone/>
            </a:pPr>
            <a:r>
              <a:rPr lang="en-US" dirty="0" smtClean="0"/>
              <a:t>.</a:t>
            </a:r>
          </a:p>
          <a:p>
            <a:pPr>
              <a:buFont typeface="Wingdings" pitchFamily="2" charset="2"/>
              <a:buChar char="v"/>
            </a:pPr>
            <a:endParaRPr lang="en-US" b="1" dirty="0" smtClean="0"/>
          </a:p>
          <a:p>
            <a:pPr>
              <a:buNone/>
            </a:pPr>
            <a:endParaRPr lang="en-US" dirty="0"/>
          </a:p>
        </p:txBody>
      </p:sp>
      <p:sp>
        <p:nvSpPr>
          <p:cNvPr id="4" name="Title 1"/>
          <p:cNvSpPr>
            <a:spLocks noGrp="1"/>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Font typeface="Wingdings" pitchFamily="2" charset="2"/>
              <a:buChar char="v"/>
            </a:pPr>
            <a:r>
              <a:rPr lang="en-US" sz="2800" b="1" dirty="0" smtClean="0"/>
              <a:t>Examination of the rectum and lower, or sigmoid, colon (</a:t>
            </a:r>
            <a:r>
              <a:rPr lang="en-US" sz="2800" b="1" dirty="0" err="1" smtClean="0"/>
              <a:t>sigmoidoscopy</a:t>
            </a:r>
            <a:r>
              <a:rPr lang="en-US" sz="2800" b="1" dirty="0" smtClean="0"/>
              <a:t>)</a:t>
            </a:r>
          </a:p>
          <a:p>
            <a:pPr>
              <a:buNone/>
            </a:pPr>
            <a:r>
              <a:rPr lang="en-US" sz="2800" dirty="0" smtClean="0"/>
              <a:t>   In this procedure,  doctor inserts a lighted, flexible tube into anus to examine rectum and the lower portion of  colon.</a:t>
            </a:r>
          </a:p>
          <a:p>
            <a:pPr>
              <a:buNone/>
            </a:pPr>
            <a:endParaRPr lang="en-US" sz="2800" dirty="0" smtClean="0"/>
          </a:p>
          <a:p>
            <a:pPr lvl="0">
              <a:buFont typeface="Wingdings" pitchFamily="2" charset="2"/>
              <a:buChar char="v"/>
            </a:pPr>
            <a:r>
              <a:rPr lang="en-US" sz="2800" b="1" u="sng" dirty="0" smtClean="0"/>
              <a:t>Examination of the rectum and entire colon (colonoscopy)</a:t>
            </a:r>
          </a:p>
          <a:p>
            <a:pPr lvl="0">
              <a:buFont typeface="Wingdings" pitchFamily="2" charset="2"/>
              <a:buChar char="§"/>
            </a:pPr>
            <a:r>
              <a:rPr lang="en-US" sz="2800" dirty="0" smtClean="0"/>
              <a:t>In this  doctor  examine the entire colon with a flexible, camera-equipped tube.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lvl="0">
              <a:buFont typeface="Wingdings" pitchFamily="2" charset="2"/>
              <a:buChar char="v"/>
            </a:pPr>
            <a:r>
              <a:rPr lang="en-US" sz="2800" b="1" dirty="0" smtClean="0"/>
              <a:t>Evaluation of anal sphincter muscle function (</a:t>
            </a:r>
            <a:r>
              <a:rPr lang="en-US" sz="2800" b="1" dirty="0" err="1" smtClean="0"/>
              <a:t>anorectal</a:t>
            </a:r>
            <a:r>
              <a:rPr lang="en-US" sz="2800" b="1" dirty="0" smtClean="0"/>
              <a:t> </a:t>
            </a:r>
            <a:r>
              <a:rPr lang="en-US" sz="2800" b="1" dirty="0" err="1" smtClean="0"/>
              <a:t>manometry</a:t>
            </a:r>
            <a:r>
              <a:rPr lang="en-US" sz="2800" b="1" dirty="0" smtClean="0"/>
              <a:t>).</a:t>
            </a:r>
          </a:p>
          <a:p>
            <a:pPr lvl="0">
              <a:buFont typeface="Wingdings" pitchFamily="2" charset="2"/>
              <a:buChar char="§"/>
            </a:pPr>
            <a:r>
              <a:rPr lang="en-US" sz="2800" dirty="0" smtClean="0"/>
              <a:t> In this procedure, doctor inserts a narrow, flexible tube into  anus and rectum and then inflates a small balloon at the tip of the tube.</a:t>
            </a:r>
          </a:p>
          <a:p>
            <a:pPr lvl="0">
              <a:buFont typeface="Wingdings" pitchFamily="2" charset="2"/>
              <a:buChar char="§"/>
            </a:pPr>
            <a:r>
              <a:rPr lang="en-US" sz="2800" dirty="0" smtClean="0"/>
              <a:t> The device is then pulled back through the sphincter muscle. This procedure allows  do to measure the coordination of the muscles which is used to move  bowels.</a:t>
            </a:r>
          </a:p>
          <a:p>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lvl="0">
              <a:buFont typeface="Wingdings" pitchFamily="2" charset="2"/>
              <a:buChar char="v"/>
            </a:pPr>
            <a:r>
              <a:rPr lang="en-US" b="1" dirty="0" smtClean="0"/>
              <a:t>Evaluation of how well food moves through the colon (marker study or colorectal transit study).</a:t>
            </a:r>
          </a:p>
          <a:p>
            <a:pPr lvl="0">
              <a:buFont typeface="Wingdings" pitchFamily="2" charset="2"/>
              <a:buChar char="§"/>
            </a:pPr>
            <a:r>
              <a:rPr lang="en-US" dirty="0" smtClean="0"/>
              <a:t> In this procedure, patient  swallow a capsule containing markers that show up on X-rays taken over several days. </a:t>
            </a:r>
          </a:p>
          <a:p>
            <a:pPr lvl="0">
              <a:buFont typeface="Wingdings" pitchFamily="2" charset="2"/>
              <a:buChar char="§"/>
            </a:pPr>
            <a:r>
              <a:rPr lang="en-US" dirty="0" smtClean="0"/>
              <a:t>Then this shows the  signs of intestinal muscle dysfunction and how well food moves through  colon.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6629400"/>
          </a:xfrm>
        </p:spPr>
        <p:txBody>
          <a:bodyPr/>
          <a:lstStyle/>
          <a:p>
            <a:pPr>
              <a:buNone/>
            </a:pPr>
            <a:r>
              <a:rPr lang="en-US" dirty="0" smtClean="0"/>
              <a:t>   </a:t>
            </a:r>
            <a:r>
              <a:rPr lang="en-US" sz="3200" b="1" i="1" u="sng" dirty="0" smtClean="0">
                <a:effectLst>
                  <a:outerShdw blurRad="38100" dist="38100" dir="2700000" algn="tl">
                    <a:srgbClr val="000000">
                      <a:alpha val="43137"/>
                    </a:srgbClr>
                  </a:outerShdw>
                </a:effectLst>
              </a:rPr>
              <a:t>OESOPHAGUS</a:t>
            </a:r>
          </a:p>
          <a:p>
            <a:pPr>
              <a:buFont typeface="Wingdings" pitchFamily="2" charset="2"/>
              <a:buChar char="Ø"/>
            </a:pPr>
            <a:r>
              <a:rPr lang="en-US" sz="2800" dirty="0" smtClean="0"/>
              <a:t>  10 inches long .</a:t>
            </a:r>
          </a:p>
          <a:p>
            <a:pPr>
              <a:buNone/>
            </a:pPr>
            <a:endParaRPr lang="en-US" sz="2800" dirty="0" smtClean="0"/>
          </a:p>
          <a:p>
            <a:pPr>
              <a:buFont typeface="Wingdings" pitchFamily="2" charset="2"/>
              <a:buChar char="Ø"/>
            </a:pPr>
            <a:r>
              <a:rPr lang="en-US" sz="2800" dirty="0" smtClean="0"/>
              <a:t> Extended from the pharynx, through the diaphragm to    the stomach.</a:t>
            </a:r>
          </a:p>
          <a:p>
            <a:pPr>
              <a:buNone/>
            </a:pPr>
            <a:endParaRPr lang="en-US" sz="2800" dirty="0" smtClean="0"/>
          </a:p>
          <a:p>
            <a:pPr>
              <a:buFont typeface="Wingdings" pitchFamily="2" charset="2"/>
              <a:buChar char="Ø"/>
            </a:pPr>
            <a:r>
              <a:rPr lang="en-US" sz="2800" dirty="0" smtClean="0"/>
              <a:t>  To conduct food</a:t>
            </a:r>
          </a:p>
          <a:p>
            <a:pPr>
              <a:buNone/>
            </a:pPr>
            <a:r>
              <a:rPr lang="en-US" sz="2800" dirty="0" smtClean="0"/>
              <a:t>    From the mouth - stomach. </a:t>
            </a:r>
          </a:p>
          <a:p>
            <a:pPr>
              <a:buNone/>
            </a:pPr>
            <a:endParaRPr lang="en-US" dirty="0" smtClean="0"/>
          </a:p>
          <a:p>
            <a:endParaRPr lang="en-US" dirty="0"/>
          </a:p>
        </p:txBody>
      </p:sp>
      <p:pic>
        <p:nvPicPr>
          <p:cNvPr id="3074" name="Picture 2" descr="C:\Users\shri krishna compute\Downloads\8871.jpg"/>
          <p:cNvPicPr>
            <a:picLocks noChangeAspect="1" noChangeArrowheads="1"/>
          </p:cNvPicPr>
          <p:nvPr/>
        </p:nvPicPr>
        <p:blipFill>
          <a:blip r:embed="rId2"/>
          <a:srcRect/>
          <a:stretch>
            <a:fillRect/>
          </a:stretch>
        </p:blipFill>
        <p:spPr bwMode="auto">
          <a:xfrm>
            <a:off x="4724400" y="2362200"/>
            <a:ext cx="4419600" cy="4495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1219200"/>
            <a:ext cx="8229600" cy="4906963"/>
          </a:xfrm>
        </p:spPr>
        <p:txBody>
          <a:bodyPr>
            <a:normAutofit/>
          </a:bodyPr>
          <a:lstStyle/>
          <a:p>
            <a:pPr>
              <a:buFont typeface="Wingdings" pitchFamily="2" charset="2"/>
              <a:buChar char="Ø"/>
            </a:pPr>
            <a:r>
              <a:rPr lang="en-US" dirty="0" smtClean="0"/>
              <a:t>Difficult bowel movement</a:t>
            </a:r>
          </a:p>
          <a:p>
            <a:pPr>
              <a:buFont typeface="Wingdings" pitchFamily="2" charset="2"/>
              <a:buChar char="Ø"/>
            </a:pPr>
            <a:r>
              <a:rPr lang="en-US" dirty="0" smtClean="0"/>
              <a:t> Dry bowel movement</a:t>
            </a:r>
          </a:p>
          <a:p>
            <a:pPr>
              <a:buFont typeface="Wingdings" pitchFamily="2" charset="2"/>
              <a:buChar char="Ø"/>
            </a:pPr>
            <a:r>
              <a:rPr lang="en-US" dirty="0" smtClean="0"/>
              <a:t> Painful bowel movement</a:t>
            </a:r>
          </a:p>
          <a:p>
            <a:pPr>
              <a:buFont typeface="Wingdings" pitchFamily="2" charset="2"/>
              <a:buChar char="Ø"/>
            </a:pPr>
            <a:r>
              <a:rPr lang="en-US" dirty="0" smtClean="0"/>
              <a:t> Dry feces, small feces, hard feces</a:t>
            </a:r>
          </a:p>
          <a:p>
            <a:pPr>
              <a:buFont typeface="Wingdings" pitchFamily="2" charset="2"/>
              <a:buChar char="Ø"/>
            </a:pPr>
            <a:r>
              <a:rPr lang="en-US" dirty="0" smtClean="0"/>
              <a:t> Absent bowel movement</a:t>
            </a:r>
          </a:p>
          <a:p>
            <a:pPr>
              <a:buFont typeface="Wingdings" pitchFamily="2" charset="2"/>
              <a:buChar char="Ø"/>
            </a:pPr>
            <a:r>
              <a:rPr lang="en-US" dirty="0" smtClean="0"/>
              <a:t> Infrequent bowel movement</a:t>
            </a:r>
          </a:p>
          <a:p>
            <a:pPr>
              <a:buFont typeface="Wingdings" pitchFamily="2" charset="2"/>
              <a:buChar char="Ø"/>
            </a:pPr>
            <a:r>
              <a:rPr lang="en-US" dirty="0" smtClean="0"/>
              <a:t>Fecal straining</a:t>
            </a:r>
          </a:p>
          <a:p>
            <a:pPr>
              <a:buFont typeface="Wingdings" pitchFamily="2" charset="2"/>
              <a:buChar char="Ø"/>
            </a:pPr>
            <a:r>
              <a:rPr lang="en-US" dirty="0" smtClean="0"/>
              <a:t>Abdominal pain and bloating</a:t>
            </a:r>
          </a:p>
          <a:p>
            <a:pPr>
              <a:buFont typeface="Wingdings" pitchFamily="2" charset="2"/>
              <a:buChar char="Ø"/>
            </a:pPr>
            <a:r>
              <a:rPr lang="en-US" dirty="0" smtClean="0"/>
              <a:t>Nausea, vomiting, weight loss, uncomfortable feeling, fatigue, and diarrhea.</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Aims of Treatment</a:t>
            </a:r>
            <a:endParaRPr lang="en-US" sz="3200" b="1" u="sng" dirty="0">
              <a:latin typeface="+mn-lt"/>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sz="3200" b="1" u="sng" dirty="0" smtClean="0">
                <a:latin typeface="+mn-lt"/>
              </a:rPr>
              <a:t>Dietary management</a:t>
            </a:r>
            <a:endParaRPr lang="en-US" sz="3200" b="1" u="sng"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t>CALORIES</a:t>
            </a:r>
          </a:p>
          <a:p>
            <a:pPr>
              <a:buNone/>
            </a:pPr>
            <a:r>
              <a:rPr lang="en-US" sz="2800" dirty="0" smtClean="0"/>
              <a:t>   According to age ,sex and occupation should be given.</a:t>
            </a:r>
          </a:p>
          <a:p>
            <a:pPr>
              <a:buFont typeface="Wingdings" pitchFamily="2" charset="2"/>
              <a:buChar char="Ø"/>
            </a:pPr>
            <a:r>
              <a:rPr lang="en-US" sz="2800" b="1" dirty="0" smtClean="0"/>
              <a:t>FIBER</a:t>
            </a:r>
          </a:p>
          <a:p>
            <a:pPr>
              <a:buNone/>
            </a:pPr>
            <a:r>
              <a:rPr lang="en-US" sz="2800" dirty="0" smtClean="0"/>
              <a:t>   The fiber intake should be increased </a:t>
            </a:r>
            <a:r>
              <a:rPr lang="en-US" sz="2800" dirty="0" err="1" smtClean="0"/>
              <a:t>upto</a:t>
            </a:r>
            <a:r>
              <a:rPr lang="en-US" sz="2800" dirty="0" smtClean="0"/>
              <a:t> 12 – 18%</a:t>
            </a:r>
          </a:p>
          <a:p>
            <a:pPr>
              <a:buNone/>
            </a:pPr>
            <a:r>
              <a:rPr lang="en-US" sz="2800" dirty="0" smtClean="0"/>
              <a:t>   High fiber foods – whole grain cereals ,</a:t>
            </a:r>
          </a:p>
          <a:p>
            <a:pPr>
              <a:buNone/>
            </a:pPr>
            <a:r>
              <a:rPr lang="en-US" sz="2800" dirty="0" smtClean="0"/>
              <a:t>   whole pulses,</a:t>
            </a:r>
          </a:p>
          <a:p>
            <a:pPr>
              <a:buNone/>
            </a:pPr>
            <a:r>
              <a:rPr lang="en-US" sz="2800" dirty="0" smtClean="0"/>
              <a:t>   green leafy vegetables and fruits.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lnSpcReduction="10000"/>
          </a:bodyPr>
          <a:lstStyle/>
          <a:p>
            <a:pPr>
              <a:buFont typeface="Wingdings" pitchFamily="2" charset="2"/>
              <a:buChar char="Ø"/>
            </a:pPr>
            <a:r>
              <a:rPr lang="en-US" b="1" dirty="0" smtClean="0"/>
              <a:t>FLUIDS</a:t>
            </a:r>
          </a:p>
          <a:p>
            <a:pPr>
              <a:buNone/>
            </a:pPr>
            <a:r>
              <a:rPr lang="en-US" sz="2800" dirty="0" smtClean="0"/>
              <a:t>Fluid- 8-10 glasses of water for better stool formation.</a:t>
            </a:r>
          </a:p>
          <a:p>
            <a:pPr>
              <a:buFont typeface="Wingdings" pitchFamily="2" charset="2"/>
              <a:buChar char="Ø"/>
            </a:pPr>
            <a:r>
              <a:rPr lang="en-US" sz="2800" b="1" dirty="0" smtClean="0"/>
              <a:t>VITAMINS</a:t>
            </a:r>
          </a:p>
          <a:p>
            <a:pPr>
              <a:buNone/>
            </a:pPr>
            <a:r>
              <a:rPr lang="en-US" sz="2800" dirty="0" smtClean="0"/>
              <a:t>B-complex vitamins-  should be increased .</a:t>
            </a:r>
          </a:p>
          <a:p>
            <a:pPr>
              <a:buFont typeface="Wingdings" pitchFamily="2" charset="2"/>
              <a:buChar char="Ø"/>
            </a:pPr>
            <a:r>
              <a:rPr lang="en-US" sz="2800" b="1" dirty="0" smtClean="0"/>
              <a:t>FAT</a:t>
            </a:r>
          </a:p>
          <a:p>
            <a:pPr>
              <a:buNone/>
            </a:pPr>
            <a:r>
              <a:rPr lang="en-US" sz="2800" dirty="0" smtClean="0"/>
              <a:t>Fats stimulate the flow of bile and also lubricate the bowel.</a:t>
            </a:r>
          </a:p>
          <a:p>
            <a:pPr marL="274320" indent="-274320">
              <a:buFont typeface="Wingdings" pitchFamily="2" charset="2"/>
              <a:buChar char="Ø"/>
              <a:defRPr/>
            </a:pPr>
            <a:r>
              <a:rPr lang="en-US" sz="2800" b="1" dirty="0" smtClean="0"/>
              <a:t>Exercises-</a:t>
            </a:r>
            <a:r>
              <a:rPr lang="en-US" sz="2800" dirty="0" smtClean="0"/>
              <a:t> Regular exercise (especially abdominal muscle exercises) and brisk walking .</a:t>
            </a:r>
          </a:p>
          <a:p>
            <a:pPr marL="274320" indent="-274320">
              <a:buFont typeface="Wingdings" pitchFamily="2" charset="2"/>
              <a:buChar char="Ø"/>
              <a:defRPr/>
            </a:pPr>
            <a:r>
              <a:rPr lang="en-US" sz="2800" dirty="0" smtClean="0"/>
              <a:t>Avoid high refined and concentrated foods.</a:t>
            </a:r>
          </a:p>
          <a:p>
            <a:pPr>
              <a:buNone/>
            </a:pPr>
            <a:endParaRPr lang="en-US" sz="2800" dirty="0" smtClean="0"/>
          </a:p>
          <a:p>
            <a:pPr>
              <a:buNone/>
            </a:pPr>
            <a:endParaRPr lang="en-US" sz="2800"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marL="0" indent="0">
              <a:buNone/>
              <a:defRPr/>
            </a:pPr>
            <a:r>
              <a:rPr lang="en-US" b="1" dirty="0" smtClean="0"/>
              <a:t> EXCEPTIONS</a:t>
            </a:r>
          </a:p>
          <a:p>
            <a:pPr marL="274320" indent="-274320">
              <a:buFont typeface="Wingdings" pitchFamily="2" charset="2"/>
              <a:buChar char="Ø"/>
              <a:defRPr/>
            </a:pPr>
            <a:r>
              <a:rPr lang="en-US" dirty="0" smtClean="0"/>
              <a:t>In oligosaccharide deficient constipated patients, legumes must not be increased as it can produce problems with gas</a:t>
            </a:r>
          </a:p>
          <a:p>
            <a:pPr marL="274320" indent="-274320">
              <a:buFont typeface="Wingdings"/>
              <a:buChar char=""/>
              <a:defRPr/>
            </a:pPr>
            <a:endParaRPr lang="en-US" dirty="0" smtClean="0"/>
          </a:p>
          <a:p>
            <a:pPr marL="274320" indent="-274320">
              <a:buFont typeface="Wingdings" pitchFamily="2" charset="2"/>
              <a:buChar char="Ø"/>
              <a:defRPr/>
            </a:pPr>
            <a:r>
              <a:rPr lang="en-US" dirty="0" smtClean="0"/>
              <a:t>High </a:t>
            </a:r>
            <a:r>
              <a:rPr lang="en-US" dirty="0" err="1" smtClean="0"/>
              <a:t>phytic</a:t>
            </a:r>
            <a:r>
              <a:rPr lang="en-US" dirty="0" smtClean="0"/>
              <a:t> acid content foods avoided by patients whose mineral balance may be unstable</a:t>
            </a:r>
          </a:p>
          <a:p>
            <a:pPr marL="274320" indent="-274320">
              <a:buNone/>
              <a:defRPr/>
            </a:pPr>
            <a:r>
              <a:rPr lang="en-US" dirty="0" smtClean="0"/>
              <a:t>   ( elderly women &amp; sedentary worker men)</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800" b="1" u="sng" dirty="0" smtClean="0"/>
              <a:t>FLATULENCE</a:t>
            </a:r>
            <a:endParaRPr lang="en-US" sz="4800" b="1" u="sng" dirty="0"/>
          </a:p>
        </p:txBody>
      </p:sp>
      <p:sp>
        <p:nvSpPr>
          <p:cNvPr id="3" name="Content Placeholder 2"/>
          <p:cNvSpPr>
            <a:spLocks noGrp="1"/>
          </p:cNvSpPr>
          <p:nvPr>
            <p:ph idx="1"/>
          </p:nvPr>
        </p:nvSpPr>
        <p:spPr>
          <a:xfrm>
            <a:off x="228600" y="1066800"/>
            <a:ext cx="8610600" cy="5486400"/>
          </a:xfrm>
        </p:spPr>
        <p:txBody>
          <a:bodyPr/>
          <a:lstStyle/>
          <a:p>
            <a:pPr>
              <a:buFont typeface="Wingdings" pitchFamily="2" charset="2"/>
              <a:buChar char="v"/>
            </a:pPr>
            <a:r>
              <a:rPr lang="en-US" dirty="0" smtClean="0"/>
              <a:t>    </a:t>
            </a:r>
            <a:r>
              <a:rPr lang="en-US" sz="2800" dirty="0" smtClean="0"/>
              <a:t>It is an abdominal discomfort due to the excessive formation of gases in the stomach or intestine.</a:t>
            </a:r>
          </a:p>
          <a:p>
            <a:pPr>
              <a:buFont typeface="Wingdings" pitchFamily="2" charset="2"/>
              <a:buChar char="v"/>
            </a:pPr>
            <a:r>
              <a:rPr lang="en-US" sz="2800" dirty="0" smtClean="0"/>
              <a:t>Gas can be expelled from the digestive tract either as belching from the stomach or as flatus from the rectum</a:t>
            </a:r>
            <a:r>
              <a:rPr lang="en-US" dirty="0" smtClean="0"/>
              <a:t>.</a:t>
            </a:r>
          </a:p>
          <a:p>
            <a:pPr>
              <a:buNone/>
            </a:pPr>
            <a:endParaRPr lang="en-US" dirty="0"/>
          </a:p>
        </p:txBody>
      </p:sp>
      <p:sp>
        <p:nvSpPr>
          <p:cNvPr id="4" name="Oval 3"/>
          <p:cNvSpPr/>
          <p:nvPr/>
        </p:nvSpPr>
        <p:spPr>
          <a:xfrm>
            <a:off x="2514600" y="3276600"/>
            <a:ext cx="4038600" cy="327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b="1" dirty="0" smtClean="0"/>
              <a:t>Belching</a:t>
            </a:r>
            <a:r>
              <a:rPr lang="en-US" dirty="0" smtClean="0"/>
              <a:t> (also known as </a:t>
            </a:r>
            <a:r>
              <a:rPr lang="en-US" b="1" dirty="0" smtClean="0"/>
              <a:t>burping</a:t>
            </a:r>
            <a:r>
              <a:rPr lang="en-US" dirty="0" smtClean="0"/>
              <a:t>) is the release of gas from the digestive tract (mainly esophagus and stomach) through the mouth.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a:buNone/>
            </a:pPr>
            <a:r>
              <a:rPr lang="en-US" sz="2800" b="1" u="sng" dirty="0" smtClean="0"/>
              <a:t>FLATUS</a:t>
            </a:r>
          </a:p>
          <a:p>
            <a:pPr>
              <a:buNone/>
            </a:pPr>
            <a:r>
              <a:rPr lang="en-US" sz="2800" dirty="0" smtClean="0"/>
              <a:t> The medical term for the mixture of gases is </a:t>
            </a:r>
            <a:r>
              <a:rPr lang="en-US" sz="2800" b="1" dirty="0" smtClean="0"/>
              <a:t>flatus.</a:t>
            </a:r>
          </a:p>
          <a:p>
            <a:r>
              <a:rPr lang="en-US" sz="2800" dirty="0" smtClean="0"/>
              <a:t> Components of the flatus</a:t>
            </a:r>
          </a:p>
          <a:p>
            <a:pPr lvl="0"/>
            <a:r>
              <a:rPr lang="en-US" sz="2800" dirty="0" smtClean="0">
                <a:hlinkClick r:id="rId2" tooltip="Nitrogen"/>
              </a:rPr>
              <a:t>Nitrogen</a:t>
            </a:r>
            <a:r>
              <a:rPr lang="en-US" sz="2800" dirty="0" smtClean="0"/>
              <a:t>: 20–90%</a:t>
            </a:r>
          </a:p>
          <a:p>
            <a:pPr lvl="0"/>
            <a:r>
              <a:rPr lang="en-US" sz="2800" dirty="0" smtClean="0">
                <a:hlinkClick r:id="rId3" tooltip="Hydrogen"/>
              </a:rPr>
              <a:t>Hydrogen</a:t>
            </a:r>
            <a:r>
              <a:rPr lang="en-US" sz="2800" dirty="0" smtClean="0"/>
              <a:t>: 0–50%</a:t>
            </a:r>
          </a:p>
          <a:p>
            <a:pPr lvl="0"/>
            <a:r>
              <a:rPr lang="en-US" sz="2800" dirty="0" smtClean="0">
                <a:hlinkClick r:id="rId4" tooltip="Carbon dioxide"/>
              </a:rPr>
              <a:t>Carbon dioxide</a:t>
            </a:r>
            <a:r>
              <a:rPr lang="en-US" sz="2800" dirty="0" smtClean="0"/>
              <a:t>: 10–30%</a:t>
            </a:r>
          </a:p>
          <a:p>
            <a:pPr lvl="0"/>
            <a:r>
              <a:rPr lang="en-US" sz="2800" dirty="0" smtClean="0">
                <a:hlinkClick r:id="rId5" tooltip="Oxygen"/>
              </a:rPr>
              <a:t>Oxygen</a:t>
            </a:r>
            <a:r>
              <a:rPr lang="en-US" sz="2800" dirty="0" smtClean="0"/>
              <a:t>: 0–10%</a:t>
            </a:r>
          </a:p>
          <a:p>
            <a:pPr lvl="0"/>
            <a:r>
              <a:rPr lang="en-US" sz="2800" dirty="0" smtClean="0">
                <a:hlinkClick r:id="rId6" tooltip="Methane"/>
              </a:rPr>
              <a:t>Methane</a:t>
            </a:r>
            <a:r>
              <a:rPr lang="en-US" sz="2800" dirty="0" smtClean="0"/>
              <a:t>: 0–10%</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228600" y="838200"/>
            <a:ext cx="8458200" cy="5715000"/>
          </a:xfrm>
        </p:spPr>
        <p:txBody>
          <a:bodyPr>
            <a:normAutofit/>
          </a:bodyPr>
          <a:lstStyle/>
          <a:p>
            <a:pPr>
              <a:buFont typeface="Wingdings" pitchFamily="2" charset="2"/>
              <a:buChar char="Ø"/>
            </a:pPr>
            <a:r>
              <a:rPr lang="en-US" sz="2800" dirty="0" smtClean="0"/>
              <a:t>Swallowed air (</a:t>
            </a:r>
            <a:r>
              <a:rPr lang="en-US" sz="2800" dirty="0" err="1" smtClean="0"/>
              <a:t>aerophagia</a:t>
            </a:r>
            <a:r>
              <a:rPr lang="en-US" sz="2800" dirty="0" smtClean="0"/>
              <a:t>)</a:t>
            </a:r>
          </a:p>
          <a:p>
            <a:pPr>
              <a:buFont typeface="Wingdings" pitchFamily="2" charset="2"/>
              <a:buChar char="Ø"/>
            </a:pPr>
            <a:r>
              <a:rPr lang="en-US" sz="2800" dirty="0" smtClean="0"/>
              <a:t>Breakdown of undigested foods/ Fermentation</a:t>
            </a:r>
          </a:p>
          <a:p>
            <a:pPr>
              <a:buFont typeface="Wingdings" pitchFamily="2" charset="2"/>
              <a:buChar char="Ø"/>
            </a:pPr>
            <a:r>
              <a:rPr lang="en-US" sz="2800" dirty="0" smtClean="0"/>
              <a:t>Foods can cause GAS</a:t>
            </a:r>
          </a:p>
          <a:p>
            <a:pPr>
              <a:buNone/>
            </a:pPr>
            <a:r>
              <a:rPr lang="en-US" sz="2800" dirty="0" smtClean="0"/>
              <a:t>Beans</a:t>
            </a:r>
          </a:p>
          <a:p>
            <a:pPr>
              <a:buNone/>
            </a:pPr>
            <a:r>
              <a:rPr lang="en-US" sz="2800" dirty="0" smtClean="0"/>
              <a:t>Starches</a:t>
            </a:r>
          </a:p>
          <a:p>
            <a:pPr>
              <a:buNone/>
            </a:pPr>
            <a:r>
              <a:rPr lang="en-US" sz="2800" dirty="0" smtClean="0"/>
              <a:t>Onion</a:t>
            </a:r>
          </a:p>
          <a:p>
            <a:pPr>
              <a:buNone/>
            </a:pPr>
            <a:r>
              <a:rPr lang="en-US" sz="2800" dirty="0" smtClean="0"/>
              <a:t>Dark beer and Red wine</a:t>
            </a:r>
          </a:p>
          <a:p>
            <a:pPr>
              <a:buNone/>
            </a:pPr>
            <a:r>
              <a:rPr lang="en-US" sz="2800" dirty="0" err="1" smtClean="0"/>
              <a:t>Sorbitol</a:t>
            </a:r>
            <a:endParaRPr lang="en-US" sz="2800" dirty="0" smtClean="0"/>
          </a:p>
          <a:p>
            <a:pPr>
              <a:buNone/>
            </a:pPr>
            <a:r>
              <a:rPr lang="en-US" sz="2800" dirty="0" smtClean="0"/>
              <a:t>Fiber</a:t>
            </a:r>
          </a:p>
          <a:p>
            <a:pPr>
              <a:buFont typeface="Wingdings" pitchFamily="2" charset="2"/>
              <a:buChar char="Ø"/>
            </a:pPr>
            <a:r>
              <a:rPr lang="en-US" sz="2800" dirty="0" smtClean="0"/>
              <a:t>Lactase deficiency</a:t>
            </a:r>
            <a:endParaRPr lang="en-US" sz="2800" dirty="0"/>
          </a:p>
        </p:txBody>
      </p:sp>
      <p:pic>
        <p:nvPicPr>
          <p:cNvPr id="4" name="Picture 2"/>
          <p:cNvPicPr>
            <a:picLocks noChangeAspect="1" noChangeArrowheads="1"/>
          </p:cNvPicPr>
          <p:nvPr/>
        </p:nvPicPr>
        <p:blipFill>
          <a:blip r:embed="rId2"/>
          <a:srcRect/>
          <a:stretch>
            <a:fillRect/>
          </a:stretch>
        </p:blipFill>
        <p:spPr bwMode="auto">
          <a:xfrm>
            <a:off x="5105400" y="1905000"/>
            <a:ext cx="4038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1752600"/>
            <a:ext cx="8382000" cy="4572000"/>
          </a:xfrm>
        </p:spPr>
        <p:txBody>
          <a:bodyPr>
            <a:normAutofit/>
          </a:bodyPr>
          <a:lstStyle/>
          <a:p>
            <a:pPr>
              <a:buFont typeface="Wingdings" pitchFamily="2" charset="2"/>
              <a:buChar char="Ø"/>
            </a:pPr>
            <a:r>
              <a:rPr lang="en-US" sz="2800" dirty="0" smtClean="0"/>
              <a:t>Gas: More than the normal output.</a:t>
            </a:r>
          </a:p>
          <a:p>
            <a:pPr>
              <a:buFont typeface="Wingdings" pitchFamily="2" charset="2"/>
              <a:buChar char="Ø"/>
            </a:pPr>
            <a:r>
              <a:rPr lang="en-US" sz="2800" dirty="0" smtClean="0"/>
              <a:t>Belching: can cause  more</a:t>
            </a:r>
          </a:p>
          <a:p>
            <a:pPr>
              <a:buNone/>
            </a:pPr>
            <a:r>
              <a:rPr lang="en-US" sz="2800" dirty="0" smtClean="0"/>
              <a:t>    serious</a:t>
            </a:r>
          </a:p>
          <a:p>
            <a:pPr>
              <a:buNone/>
            </a:pPr>
            <a:r>
              <a:rPr lang="en-US" sz="2800" dirty="0" smtClean="0"/>
              <a:t>   upper GI disorder such as</a:t>
            </a:r>
          </a:p>
          <a:p>
            <a:pPr>
              <a:buNone/>
            </a:pPr>
            <a:r>
              <a:rPr lang="en-US" sz="2800" dirty="0" smtClean="0"/>
              <a:t>   peptic ulcer disease,</a:t>
            </a:r>
          </a:p>
          <a:p>
            <a:pPr>
              <a:buNone/>
            </a:pPr>
            <a:r>
              <a:rPr lang="en-US" sz="2800" dirty="0" smtClean="0"/>
              <a:t>   </a:t>
            </a:r>
            <a:r>
              <a:rPr lang="en-US" sz="2800" dirty="0" err="1" smtClean="0"/>
              <a:t>gastroesophageal</a:t>
            </a:r>
            <a:r>
              <a:rPr lang="en-US" sz="2800" dirty="0" smtClean="0"/>
              <a:t> reflux disease </a:t>
            </a:r>
          </a:p>
          <a:p>
            <a:pPr>
              <a:buNone/>
            </a:pPr>
            <a:r>
              <a:rPr lang="en-US" sz="2800" dirty="0" smtClean="0"/>
              <a:t>    (GERD), or </a:t>
            </a:r>
            <a:r>
              <a:rPr lang="en-US" sz="2800" dirty="0" err="1" smtClean="0"/>
              <a:t>gastroparesis</a:t>
            </a:r>
            <a:r>
              <a:rPr lang="en-US" sz="2800" dirty="0" smtClean="0"/>
              <a: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buFont typeface="Wingdings" pitchFamily="2" charset="2"/>
              <a:buChar char="Ø"/>
            </a:pPr>
            <a:r>
              <a:rPr lang="en-US" sz="2800" dirty="0" smtClean="0"/>
              <a:t>Abdominal bloating</a:t>
            </a:r>
          </a:p>
          <a:p>
            <a:pPr>
              <a:buFont typeface="Wingdings" pitchFamily="2" charset="2"/>
              <a:buChar char="Ø"/>
            </a:pPr>
            <a:r>
              <a:rPr lang="en-US" sz="2800" dirty="0" smtClean="0"/>
              <a:t> Irritable bowel syndrome</a:t>
            </a:r>
          </a:p>
          <a:p>
            <a:pPr>
              <a:buFont typeface="Wingdings" pitchFamily="2" charset="2"/>
              <a:buChar char="Ø"/>
            </a:pPr>
            <a:r>
              <a:rPr lang="en-US" sz="2800" dirty="0" smtClean="0"/>
              <a:t>Abdominal pain</a:t>
            </a:r>
          </a:p>
          <a:p>
            <a:pPr>
              <a:buFont typeface="Wingdings" pitchFamily="2" charset="2"/>
              <a:buChar char="Ø"/>
            </a:pPr>
            <a:r>
              <a:rPr lang="en-US" sz="2800" dirty="0" smtClean="0"/>
              <a:t> Discomfort</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63000" cy="6858000"/>
          </a:xfrm>
        </p:spPr>
        <p:txBody>
          <a:bodyPr>
            <a:normAutofit fontScale="92500" lnSpcReduction="20000"/>
          </a:bodyPr>
          <a:lstStyle/>
          <a:p>
            <a:pPr>
              <a:buNone/>
            </a:pPr>
            <a:r>
              <a:rPr lang="en-US" sz="3200" b="1" i="1" u="sng" dirty="0" smtClean="0">
                <a:effectLst>
                  <a:outerShdw blurRad="38100" dist="38100" dir="2700000" algn="tl">
                    <a:srgbClr val="000000">
                      <a:alpha val="43137"/>
                    </a:srgbClr>
                  </a:outerShdw>
                </a:effectLst>
              </a:rPr>
              <a:t>STOMACH</a:t>
            </a:r>
          </a:p>
          <a:p>
            <a:pPr>
              <a:buFont typeface="Wingdings" pitchFamily="2" charset="2"/>
              <a:buChar char="Ø"/>
            </a:pPr>
            <a:r>
              <a:rPr lang="en-US" sz="2800" dirty="0" smtClean="0"/>
              <a:t> Muscular organ located on the left side of the upper abdomen.</a:t>
            </a:r>
          </a:p>
          <a:p>
            <a:pPr>
              <a:buFont typeface="Wingdings" pitchFamily="2" charset="2"/>
              <a:buChar char="Ø"/>
            </a:pPr>
            <a:r>
              <a:rPr lang="en-US" sz="2800" dirty="0" smtClean="0"/>
              <a:t> Food enters the stomach- lower esophageal sphincter.</a:t>
            </a:r>
          </a:p>
          <a:p>
            <a:pPr>
              <a:buFont typeface="Wingdings" pitchFamily="2" charset="2"/>
              <a:buChar char="Ø"/>
            </a:pPr>
            <a:r>
              <a:rPr lang="en-US" sz="2800" dirty="0" smtClean="0"/>
              <a:t> Ridges of muscle tissue  (</a:t>
            </a:r>
            <a:r>
              <a:rPr lang="en-US" sz="2800" dirty="0" err="1" smtClean="0"/>
              <a:t>rugae</a:t>
            </a:r>
            <a:r>
              <a:rPr lang="en-US" sz="2800" dirty="0" smtClean="0"/>
              <a:t> ) - more surface area.</a:t>
            </a:r>
          </a:p>
          <a:p>
            <a:pPr>
              <a:buFont typeface="Wingdings" pitchFamily="2" charset="2"/>
              <a:buChar char="Ø"/>
            </a:pPr>
            <a:r>
              <a:rPr lang="en-US" sz="2800" dirty="0" smtClean="0"/>
              <a:t>Gastric secretion contains : </a:t>
            </a:r>
          </a:p>
          <a:p>
            <a:pPr>
              <a:buNone/>
            </a:pPr>
            <a:r>
              <a:rPr lang="en-US" sz="2800" dirty="0" smtClean="0"/>
              <a:t>   HCL -  pH- 1.35-3.5</a:t>
            </a:r>
          </a:p>
          <a:p>
            <a:pPr>
              <a:buNone/>
            </a:pPr>
            <a:r>
              <a:rPr lang="en-US" sz="2800" dirty="0" smtClean="0"/>
              <a:t>  -pepsin</a:t>
            </a:r>
          </a:p>
          <a:p>
            <a:pPr>
              <a:buNone/>
            </a:pPr>
            <a:r>
              <a:rPr lang="en-US" sz="2800" dirty="0" smtClean="0"/>
              <a:t>  -lipase</a:t>
            </a:r>
          </a:p>
          <a:p>
            <a:pPr>
              <a:buNone/>
            </a:pPr>
            <a:r>
              <a:rPr lang="en-US" sz="2800" dirty="0" smtClean="0"/>
              <a:t>  - intrinsic factor</a:t>
            </a:r>
          </a:p>
          <a:p>
            <a:pPr>
              <a:buFont typeface="Wingdings" pitchFamily="2" charset="2"/>
              <a:buChar char="Ø"/>
            </a:pPr>
            <a:r>
              <a:rPr lang="en-US" sz="2800" dirty="0" smtClean="0"/>
              <a:t> </a:t>
            </a:r>
            <a:r>
              <a:rPr lang="en-US" sz="2800" dirty="0" err="1" smtClean="0"/>
              <a:t>Chyme</a:t>
            </a:r>
            <a:endParaRPr lang="en-US" sz="2800" dirty="0" smtClean="0"/>
          </a:p>
          <a:p>
            <a:pPr>
              <a:buFont typeface="Wingdings" pitchFamily="2" charset="2"/>
              <a:buChar char="Ø"/>
            </a:pPr>
            <a:r>
              <a:rPr lang="en-US" sz="2800" dirty="0" smtClean="0"/>
              <a:t>Normal level of gastric secretion:</a:t>
            </a:r>
          </a:p>
          <a:p>
            <a:pPr>
              <a:buNone/>
            </a:pPr>
            <a:r>
              <a:rPr lang="en-US" sz="2800" dirty="0" smtClean="0"/>
              <a:t>    2000-2500 ml/day</a:t>
            </a:r>
          </a:p>
          <a:p>
            <a:pPr>
              <a:buFont typeface="Wingdings" pitchFamily="2" charset="2"/>
              <a:buChar char="Ø"/>
            </a:pPr>
            <a:r>
              <a:rPr lang="en-US" sz="2800" dirty="0" smtClean="0"/>
              <a:t>pyloric sphincter</a:t>
            </a:r>
          </a:p>
          <a:p>
            <a:pPr>
              <a:buNone/>
            </a:pPr>
            <a:r>
              <a:rPr lang="en-US" sz="2800" dirty="0" smtClean="0"/>
              <a:t> -allow food to pass</a:t>
            </a:r>
          </a:p>
          <a:p>
            <a:pPr>
              <a:buNone/>
            </a:pPr>
            <a:r>
              <a:rPr lang="en-US" sz="2800" dirty="0" smtClean="0"/>
              <a:t> -stomach - small intestine</a:t>
            </a:r>
            <a:endParaRPr lang="en-US" sz="2800" dirty="0"/>
          </a:p>
        </p:txBody>
      </p:sp>
      <p:pic>
        <p:nvPicPr>
          <p:cNvPr id="4100" name="Picture 4" descr="C:\Users\shri krishna compute\Downloads\stomach_72.jpg"/>
          <p:cNvPicPr>
            <a:picLocks noChangeAspect="1" noChangeArrowheads="1"/>
          </p:cNvPicPr>
          <p:nvPr/>
        </p:nvPicPr>
        <p:blipFill>
          <a:blip r:embed="rId2"/>
          <a:srcRect/>
          <a:stretch>
            <a:fillRect/>
          </a:stretch>
        </p:blipFill>
        <p:spPr bwMode="auto">
          <a:xfrm>
            <a:off x="5105400" y="3048000"/>
            <a:ext cx="4038600" cy="3810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u="sng" dirty="0" smtClean="0">
                <a:latin typeface="+mn-lt"/>
              </a:rPr>
              <a:t>Diagnosis</a:t>
            </a:r>
            <a:endParaRPr lang="en-US" sz="3200" b="1" u="sng" dirty="0">
              <a:latin typeface="+mn-lt"/>
            </a:endParaRPr>
          </a:p>
        </p:txBody>
      </p:sp>
      <p:sp>
        <p:nvSpPr>
          <p:cNvPr id="3" name="Content Placeholder 2"/>
          <p:cNvSpPr>
            <a:spLocks noGrp="1"/>
          </p:cNvSpPr>
          <p:nvPr>
            <p:ph idx="1"/>
          </p:nvPr>
        </p:nvSpPr>
        <p:spPr>
          <a:xfrm>
            <a:off x="457200" y="1066800"/>
            <a:ext cx="8229600" cy="5791200"/>
          </a:xfrm>
        </p:spPr>
        <p:txBody>
          <a:bodyPr>
            <a:normAutofit/>
          </a:bodyPr>
          <a:lstStyle/>
          <a:p>
            <a:pPr>
              <a:buFont typeface="Wingdings" pitchFamily="2" charset="2"/>
              <a:buChar char="v"/>
            </a:pPr>
            <a:r>
              <a:rPr lang="en-US" dirty="0" smtClean="0"/>
              <a:t> By measuring the amount of hydrogen in the patient's breath after the person eats suspected foods</a:t>
            </a:r>
          </a:p>
          <a:p>
            <a:r>
              <a:rPr lang="en-US" dirty="0" smtClean="0"/>
              <a:t>Analysis of flatus for gas content. This should help differentiate gas produced by swallowing air from gas produced in the gastrointestinal (GI) tract.</a:t>
            </a:r>
          </a:p>
          <a:p>
            <a:r>
              <a:rPr lang="en-US" dirty="0" smtClean="0"/>
              <a:t>Blood test : Lactose intolerance</a:t>
            </a:r>
          </a:p>
          <a:p>
            <a:r>
              <a:rPr lang="en-US" dirty="0" smtClean="0"/>
              <a:t>X- rays</a:t>
            </a:r>
          </a:p>
          <a:p>
            <a:r>
              <a:rPr lang="en-US" dirty="0" err="1" smtClean="0"/>
              <a:t>Colonscopy</a:t>
            </a:r>
            <a:endParaRPr lang="en-US" dirty="0" smtClean="0"/>
          </a:p>
          <a:p>
            <a:endParaRPr lang="en-US" dirty="0" smtClean="0"/>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3200" b="1" u="sng" dirty="0" smtClean="0">
                <a:latin typeface="+mn-lt"/>
              </a:rPr>
              <a:t>Treatment</a:t>
            </a:r>
            <a:endParaRPr lang="en-US" sz="3200" b="1" u="sng" dirty="0">
              <a:latin typeface="+mn-lt"/>
            </a:endParaRPr>
          </a:p>
        </p:txBody>
      </p:sp>
      <p:sp>
        <p:nvSpPr>
          <p:cNvPr id="3" name="Content Placeholder 2"/>
          <p:cNvSpPr>
            <a:spLocks noGrp="1"/>
          </p:cNvSpPr>
          <p:nvPr>
            <p:ph idx="1"/>
          </p:nvPr>
        </p:nvSpPr>
        <p:spPr>
          <a:xfrm>
            <a:off x="304800" y="1752600"/>
            <a:ext cx="7924800" cy="5105400"/>
          </a:xfrm>
        </p:spPr>
        <p:txBody>
          <a:bodyPr>
            <a:normAutofit/>
          </a:bodyPr>
          <a:lstStyle/>
          <a:p>
            <a:pPr>
              <a:buNone/>
            </a:pPr>
            <a:r>
              <a:rPr lang="en-US" b="1" dirty="0" smtClean="0">
                <a:effectLst>
                  <a:outerShdw blurRad="38100" dist="38100" dir="2700000" algn="tl">
                    <a:srgbClr val="000000">
                      <a:alpha val="43137"/>
                    </a:srgbClr>
                  </a:outerShdw>
                </a:effectLst>
              </a:rPr>
              <a:t>DIET</a:t>
            </a:r>
          </a:p>
          <a:p>
            <a:pPr>
              <a:buFont typeface="Wingdings" pitchFamily="2" charset="2"/>
              <a:buChar char="Ø"/>
            </a:pPr>
            <a:r>
              <a:rPr lang="en-US" dirty="0" smtClean="0"/>
              <a:t>Meals: 3-4 smaller meals </a:t>
            </a:r>
          </a:p>
          <a:p>
            <a:pPr>
              <a:buFont typeface="Wingdings" pitchFamily="2" charset="2"/>
              <a:buChar char="Ø"/>
            </a:pPr>
            <a:r>
              <a:rPr lang="en-US" dirty="0" smtClean="0"/>
              <a:t>Excessive food intake should be avoided.</a:t>
            </a:r>
          </a:p>
          <a:p>
            <a:pPr>
              <a:buFont typeface="Wingdings" pitchFamily="2" charset="2"/>
              <a:buChar char="Ø"/>
            </a:pPr>
            <a:r>
              <a:rPr lang="en-US" dirty="0" smtClean="0"/>
              <a:t>Proteins and Carbohydrates</a:t>
            </a:r>
          </a:p>
          <a:p>
            <a:pPr>
              <a:buFont typeface="Wingdings" pitchFamily="2" charset="2"/>
              <a:buChar char="Ø"/>
            </a:pPr>
            <a:r>
              <a:rPr lang="en-US" dirty="0" smtClean="0"/>
              <a:t>Pulses are best excluded.</a:t>
            </a:r>
          </a:p>
          <a:p>
            <a:pPr>
              <a:buFont typeface="Wingdings" pitchFamily="2" charset="2"/>
              <a:buChar char="Ø"/>
            </a:pPr>
            <a:r>
              <a:rPr lang="en-US" dirty="0" smtClean="0"/>
              <a:t>Rice and potato in small quantities.</a:t>
            </a:r>
          </a:p>
          <a:p>
            <a:pPr>
              <a:buFont typeface="Wingdings" pitchFamily="2" charset="2"/>
              <a:buChar char="Ø"/>
            </a:pPr>
            <a:r>
              <a:rPr lang="en-US" dirty="0" smtClean="0"/>
              <a:t>Avoided – Fried and spiced food</a:t>
            </a:r>
          </a:p>
          <a:p>
            <a:pPr>
              <a:buFont typeface="Wingdings" pitchFamily="2" charset="2"/>
              <a:buChar char="Ø"/>
            </a:pPr>
            <a:r>
              <a:rPr lang="en-US" dirty="0" smtClean="0"/>
              <a:t>Fluids- 8-10 glasses</a:t>
            </a:r>
          </a:p>
          <a:p>
            <a:pPr>
              <a:buFont typeface="Wingdings" pitchFamily="2" charset="2"/>
              <a:buChar char="Ø"/>
            </a:pPr>
            <a:r>
              <a:rPr lang="en-US" dirty="0" smtClean="0"/>
              <a:t>Fibre</a:t>
            </a:r>
          </a:p>
          <a:p>
            <a:pPr>
              <a:buFont typeface="Wingdings" pitchFamily="2" charset="2"/>
              <a:buChar char="Ø"/>
            </a:pPr>
            <a:r>
              <a:rPr lang="en-US" dirty="0" smtClean="0"/>
              <a:t>Milk </a:t>
            </a:r>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Font typeface="Wingdings" pitchFamily="2" charset="2"/>
              <a:buChar char="Ø"/>
            </a:pPr>
            <a:r>
              <a:rPr lang="en-US" sz="2800" dirty="0" smtClean="0"/>
              <a:t>Taking medicines: antibiotics</a:t>
            </a:r>
          </a:p>
          <a:p>
            <a:pPr>
              <a:buFont typeface="Wingdings" pitchFamily="2" charset="2"/>
              <a:buChar char="Ø"/>
            </a:pPr>
            <a:r>
              <a:rPr lang="en-US" sz="2800" dirty="0" smtClean="0"/>
              <a:t>Reduce amount of air  swallowed</a:t>
            </a:r>
          </a:p>
          <a:p>
            <a:pPr>
              <a:buFont typeface="Wingdings" pitchFamily="2" charset="2"/>
              <a:buChar char="Ø"/>
            </a:pPr>
            <a:r>
              <a:rPr lang="en-US" sz="2800" dirty="0" smtClean="0"/>
              <a:t>Proper chewing </a:t>
            </a:r>
          </a:p>
          <a:p>
            <a:pPr>
              <a:buFont typeface="Wingdings" pitchFamily="2" charset="2"/>
              <a:buChar char="Ø"/>
            </a:pPr>
            <a:r>
              <a:rPr lang="en-US" sz="2800" dirty="0" smtClean="0"/>
              <a:t>Eradicating intestinal infections and managing organic disease :</a:t>
            </a:r>
          </a:p>
          <a:p>
            <a:pPr>
              <a:buNone/>
            </a:pPr>
            <a:r>
              <a:rPr lang="en-US" sz="2800" dirty="0" smtClean="0"/>
              <a:t>   Peptic ulcer .</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MALABSORPTION SYNDROME</a:t>
            </a:r>
            <a:endParaRPr lang="en-US" sz="4800" b="1" u="sng" dirty="0"/>
          </a:p>
        </p:txBody>
      </p:sp>
      <p:sp>
        <p:nvSpPr>
          <p:cNvPr id="3" name="Content Placeholder 2"/>
          <p:cNvSpPr>
            <a:spLocks noGrp="1"/>
          </p:cNvSpPr>
          <p:nvPr>
            <p:ph idx="1"/>
          </p:nvPr>
        </p:nvSpPr>
        <p:spPr/>
        <p:txBody>
          <a:bodyPr/>
          <a:lstStyle/>
          <a:p>
            <a:pPr>
              <a:buFont typeface="Wingdings" pitchFamily="2" charset="2"/>
              <a:buChar char="v"/>
            </a:pPr>
            <a:r>
              <a:rPr lang="en-US" dirty="0" smtClean="0"/>
              <a:t>   This occurs when the normal digestion and absorption of food is interrupted.</a:t>
            </a:r>
          </a:p>
          <a:p>
            <a:pPr>
              <a:buNone/>
            </a:pPr>
            <a:r>
              <a:rPr lang="en-US" dirty="0" smtClean="0"/>
              <a:t>                              </a:t>
            </a:r>
            <a:r>
              <a:rPr lang="en-US" b="1" dirty="0" smtClean="0"/>
              <a:t>Classification</a:t>
            </a:r>
          </a:p>
          <a:p>
            <a:pPr marL="571500" indent="-571500">
              <a:buFont typeface="+mj-lt"/>
              <a:buAutoNum type="romanUcPeriod"/>
            </a:pPr>
            <a:endParaRPr lang="en-US" dirty="0" smtClean="0"/>
          </a:p>
          <a:p>
            <a:pPr>
              <a:buNone/>
            </a:pPr>
            <a:r>
              <a:rPr lang="en-US" dirty="0" smtClean="0"/>
              <a:t>                    </a:t>
            </a:r>
            <a:endParaRPr lang="en-US" dirty="0"/>
          </a:p>
        </p:txBody>
      </p:sp>
      <p:graphicFrame>
        <p:nvGraphicFramePr>
          <p:cNvPr id="6" name="Diagram 5"/>
          <p:cNvGraphicFramePr/>
          <p:nvPr/>
        </p:nvGraphicFramePr>
        <p:xfrm>
          <a:off x="457200" y="2743200"/>
          <a:ext cx="7772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AETIOLOGY</a:t>
            </a:r>
            <a:endParaRPr lang="en-US" sz="3200" b="1" u="sng"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b="1" dirty="0" smtClean="0"/>
              <a:t>Due to infective agents</a:t>
            </a:r>
            <a:r>
              <a:rPr lang="en-US" sz="2800" dirty="0" smtClean="0"/>
              <a:t> </a:t>
            </a:r>
          </a:p>
          <a:p>
            <a:pPr lvl="0">
              <a:buFont typeface="Wingdings" pitchFamily="2" charset="2"/>
              <a:buChar char="Ø"/>
            </a:pPr>
            <a:r>
              <a:rPr lang="en-US" sz="2800" dirty="0" smtClean="0"/>
              <a:t>Intestinal tuberculosis</a:t>
            </a:r>
          </a:p>
          <a:p>
            <a:pPr lvl="0">
              <a:buFont typeface="Wingdings" pitchFamily="2" charset="2"/>
              <a:buChar char="Ø"/>
            </a:pPr>
            <a:r>
              <a:rPr lang="en-US" sz="2800" dirty="0" smtClean="0"/>
              <a:t>HIV related malabsorption</a:t>
            </a:r>
          </a:p>
          <a:p>
            <a:pPr lvl="0">
              <a:buFont typeface="Wingdings" pitchFamily="2" charset="2"/>
              <a:buChar char="Ø"/>
            </a:pPr>
            <a:r>
              <a:rPr lang="en-US" sz="2800" dirty="0" err="1" smtClean="0"/>
              <a:t>Diarrhoea</a:t>
            </a:r>
            <a:endParaRPr lang="en-US" sz="2800" dirty="0" smtClean="0"/>
          </a:p>
          <a:p>
            <a:pPr lvl="0">
              <a:buFont typeface="Wingdings" pitchFamily="2" charset="2"/>
              <a:buChar char="Ø"/>
            </a:pPr>
            <a:r>
              <a:rPr lang="en-US" sz="2800" dirty="0" smtClean="0"/>
              <a:t>Parasitese.eg. fish tape worm (B</a:t>
            </a:r>
            <a:r>
              <a:rPr lang="en-US" sz="2800" baseline="-25000" dirty="0" smtClean="0"/>
              <a:t>12</a:t>
            </a:r>
            <a:r>
              <a:rPr lang="en-US" sz="2800" dirty="0" smtClean="0"/>
              <a:t> malabsorption); roundworm, hookworm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buNone/>
            </a:pPr>
            <a:r>
              <a:rPr lang="en-US" sz="2800" b="1" dirty="0" smtClean="0"/>
              <a:t>Due to mucosal abnormality</a:t>
            </a:r>
            <a:r>
              <a:rPr lang="en-US" sz="2800" dirty="0" smtClean="0"/>
              <a:t> </a:t>
            </a:r>
          </a:p>
          <a:p>
            <a:pPr lvl="0">
              <a:buFont typeface="Wingdings" pitchFamily="2" charset="2"/>
              <a:buChar char="Ø"/>
            </a:pPr>
            <a:r>
              <a:rPr lang="en-US" sz="2800" dirty="0" err="1" smtClean="0"/>
              <a:t>Coeliac</a:t>
            </a:r>
            <a:r>
              <a:rPr lang="en-US" sz="2800" dirty="0" smtClean="0"/>
              <a:t> disease</a:t>
            </a:r>
          </a:p>
          <a:p>
            <a:pPr lvl="0">
              <a:buFont typeface="Wingdings" pitchFamily="2" charset="2"/>
              <a:buChar char="Ø"/>
            </a:pPr>
            <a:r>
              <a:rPr lang="en-US" sz="2800" dirty="0" smtClean="0"/>
              <a:t>Cows' milk intolerance</a:t>
            </a:r>
          </a:p>
          <a:p>
            <a:pPr lvl="0">
              <a:buFont typeface="Wingdings" pitchFamily="2" charset="2"/>
              <a:buChar char="Ø"/>
            </a:pPr>
            <a:r>
              <a:rPr lang="en-US" sz="2800" dirty="0" smtClean="0"/>
              <a:t>Soya milk intolerance</a:t>
            </a:r>
          </a:p>
          <a:p>
            <a:pPr>
              <a:buFont typeface="Wingdings" pitchFamily="2" charset="2"/>
              <a:buChar char="Ø"/>
            </a:pPr>
            <a:r>
              <a:rPr lang="en-US" sz="2800" dirty="0" smtClean="0"/>
              <a:t>Fructose malabsorption</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None/>
            </a:pPr>
            <a:r>
              <a:rPr lang="en-US" sz="2800" b="1" dirty="0" smtClean="0"/>
              <a:t>Due to enzyme deficiencies</a:t>
            </a:r>
            <a:r>
              <a:rPr lang="en-US" sz="2800" dirty="0" smtClean="0"/>
              <a:t> </a:t>
            </a:r>
          </a:p>
          <a:p>
            <a:pPr lvl="0">
              <a:buFont typeface="Wingdings" pitchFamily="2" charset="2"/>
              <a:buChar char="Ø"/>
            </a:pPr>
            <a:r>
              <a:rPr lang="en-US" sz="2800" dirty="0" smtClean="0"/>
              <a:t>Lactase deficiency inducing lactose intolerance </a:t>
            </a:r>
          </a:p>
          <a:p>
            <a:pPr lvl="0">
              <a:buFont typeface="Wingdings" pitchFamily="2" charset="2"/>
              <a:buChar char="Ø"/>
            </a:pPr>
            <a:r>
              <a:rPr lang="en-US" sz="2800" dirty="0" smtClean="0"/>
              <a:t>Sucrose intolerance</a:t>
            </a:r>
          </a:p>
          <a:p>
            <a:pPr lvl="0">
              <a:buFont typeface="Wingdings" pitchFamily="2" charset="2"/>
              <a:buChar char="Ø"/>
            </a:pPr>
            <a:r>
              <a:rPr lang="en-US" sz="2800" dirty="0" smtClean="0"/>
              <a:t>Intestinal </a:t>
            </a:r>
            <a:r>
              <a:rPr lang="en-US" sz="2800" dirty="0" err="1" smtClean="0"/>
              <a:t>disaccharidase</a:t>
            </a:r>
            <a:r>
              <a:rPr lang="en-US" sz="2800" dirty="0" smtClean="0"/>
              <a:t> deficiency</a:t>
            </a:r>
          </a:p>
          <a:p>
            <a:pPr>
              <a:buFont typeface="Wingdings" pitchFamily="2" charset="2"/>
              <a:buChar char="Ø"/>
            </a:pPr>
            <a:r>
              <a:rPr lang="en-US" sz="2800" dirty="0" smtClean="0"/>
              <a:t>Intestinal </a:t>
            </a:r>
            <a:r>
              <a:rPr lang="en-US" sz="2800" dirty="0" err="1" smtClean="0"/>
              <a:t>enteropeptidase</a:t>
            </a:r>
            <a:r>
              <a:rPr lang="en-US" sz="2800" dirty="0" smtClean="0"/>
              <a:t> deficiency</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sz="2800" b="1" dirty="0" smtClean="0"/>
              <a:t>Due to digestive failure</a:t>
            </a:r>
            <a:r>
              <a:rPr lang="en-US" sz="2800" dirty="0" smtClean="0"/>
              <a:t> </a:t>
            </a:r>
          </a:p>
          <a:p>
            <a:pPr lvl="0">
              <a:buFont typeface="Wingdings" pitchFamily="2" charset="2"/>
              <a:buChar char="Ø"/>
            </a:pPr>
            <a:r>
              <a:rPr lang="en-US" sz="2800" dirty="0" smtClean="0"/>
              <a:t>Pancreatic insufficiencies: </a:t>
            </a:r>
          </a:p>
          <a:p>
            <a:pPr lvl="1"/>
            <a:r>
              <a:rPr lang="en-US" sz="2800" dirty="0" smtClean="0"/>
              <a:t>cystic fibrosis</a:t>
            </a:r>
          </a:p>
          <a:p>
            <a:pPr lvl="1"/>
            <a:r>
              <a:rPr lang="en-US" sz="2800" dirty="0" smtClean="0"/>
              <a:t>chronic pancreatitis</a:t>
            </a:r>
          </a:p>
          <a:p>
            <a:pPr lvl="1"/>
            <a:r>
              <a:rPr lang="en-US" sz="2800" dirty="0" smtClean="0"/>
              <a:t>carcinoma of pancreas</a:t>
            </a:r>
          </a:p>
          <a:p>
            <a:pPr lvl="1">
              <a:buNone/>
            </a:pPr>
            <a:endParaRPr lang="en-US" sz="2800" dirty="0" smtClean="0"/>
          </a:p>
          <a:p>
            <a:pPr lvl="0">
              <a:buNone/>
            </a:pPr>
            <a:endParaRPr lang="en-US"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u="sng" dirty="0" smtClean="0">
                <a:latin typeface="+mn-lt"/>
              </a:rPr>
              <a:t>Symptoms</a:t>
            </a:r>
            <a:r>
              <a:rPr lang="en-US" b="1" dirty="0" smtClean="0"/>
              <a:t/>
            </a:r>
            <a:br>
              <a:rPr lang="en-US" b="1" dirty="0" smtClean="0"/>
            </a:b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lvl="0">
              <a:buFont typeface="Wingdings" pitchFamily="2" charset="2"/>
              <a:buChar char="Ø"/>
            </a:pPr>
            <a:r>
              <a:rPr lang="en-US" sz="2800" dirty="0" smtClean="0"/>
              <a:t>Bloating, cramping, and gas</a:t>
            </a:r>
          </a:p>
          <a:p>
            <a:pPr lvl="0">
              <a:buFont typeface="Wingdings" pitchFamily="2" charset="2"/>
              <a:buChar char="Ø"/>
            </a:pPr>
            <a:r>
              <a:rPr lang="en-US" sz="2800" dirty="0" smtClean="0"/>
              <a:t>Chronic diarrhea (may not occur with vitamin malabsorption)</a:t>
            </a:r>
          </a:p>
          <a:p>
            <a:pPr lvl="0">
              <a:buFont typeface="Wingdings" pitchFamily="2" charset="2"/>
              <a:buChar char="Ø"/>
            </a:pPr>
            <a:r>
              <a:rPr lang="en-US" sz="2800" dirty="0" smtClean="0"/>
              <a:t>Fatty stools (steatorrhea)</a:t>
            </a:r>
          </a:p>
          <a:p>
            <a:pPr lvl="0">
              <a:buFont typeface="Wingdings" pitchFamily="2" charset="2"/>
              <a:buChar char="Ø"/>
            </a:pPr>
            <a:r>
              <a:rPr lang="en-US" sz="2800" dirty="0" smtClean="0"/>
              <a:t>Muscle wasting</a:t>
            </a:r>
          </a:p>
          <a:p>
            <a:pPr lvl="0">
              <a:buFont typeface="Wingdings" pitchFamily="2" charset="2"/>
              <a:buChar char="Ø"/>
            </a:pPr>
            <a:r>
              <a:rPr lang="en-US" sz="2800" dirty="0" smtClean="0"/>
              <a:t>Weight loss</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800" b="1" u="sng" dirty="0" smtClean="0"/>
              <a:t>CELIAC DISEASE</a:t>
            </a:r>
            <a:endParaRPr lang="en-US" sz="4800" b="1" u="sng" dirty="0"/>
          </a:p>
        </p:txBody>
      </p:sp>
      <p:sp>
        <p:nvSpPr>
          <p:cNvPr id="3" name="Content Placeholder 2"/>
          <p:cNvSpPr>
            <a:spLocks noGrp="1"/>
          </p:cNvSpPr>
          <p:nvPr>
            <p:ph idx="1"/>
          </p:nvPr>
        </p:nvSpPr>
        <p:spPr>
          <a:xfrm>
            <a:off x="457200" y="1219200"/>
            <a:ext cx="8229600" cy="5105400"/>
          </a:xfrm>
        </p:spPr>
        <p:txBody>
          <a:bodyPr>
            <a:normAutofit/>
          </a:bodyPr>
          <a:lstStyle/>
          <a:p>
            <a:pPr>
              <a:buFont typeface="Wingdings" pitchFamily="2" charset="2"/>
              <a:buChar char="Ø"/>
            </a:pPr>
            <a:r>
              <a:rPr lang="en-US" sz="2800" dirty="0" smtClean="0"/>
              <a:t>Celiac disease is a digestive disease that damages the small intestine and interferes with absorption of nutrients from food.</a:t>
            </a:r>
          </a:p>
          <a:p>
            <a:pPr>
              <a:buNone/>
            </a:pPr>
            <a:r>
              <a:rPr lang="en-US" sz="3200" b="1" u="sng" dirty="0" smtClean="0"/>
              <a:t>CAUSES</a:t>
            </a:r>
          </a:p>
        </p:txBody>
      </p:sp>
      <p:sp>
        <p:nvSpPr>
          <p:cNvPr id="4" name="Rectangle 3"/>
          <p:cNvSpPr/>
          <p:nvPr/>
        </p:nvSpPr>
        <p:spPr>
          <a:xfrm>
            <a:off x="762000" y="3352800"/>
            <a:ext cx="2819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Genetic predisposition</a:t>
            </a:r>
            <a:endParaRPr lang="en-US" sz="2400" dirty="0"/>
          </a:p>
        </p:txBody>
      </p:sp>
      <p:sp>
        <p:nvSpPr>
          <p:cNvPr id="5" name="Rectangle 4"/>
          <p:cNvSpPr/>
          <p:nvPr/>
        </p:nvSpPr>
        <p:spPr>
          <a:xfrm>
            <a:off x="4800600" y="3352800"/>
            <a:ext cx="2743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Immune component:</a:t>
            </a:r>
          </a:p>
          <a:p>
            <a:pPr algn="ctr"/>
            <a:r>
              <a:rPr lang="en-US" sz="2000" dirty="0" smtClean="0"/>
              <a:t>Antibodies to specific dietary protein fractions</a:t>
            </a:r>
            <a:endParaRPr lang="en-US" sz="2000" dirty="0"/>
          </a:p>
        </p:txBody>
      </p:sp>
      <p:sp>
        <p:nvSpPr>
          <p:cNvPr id="6" name="Oval 5"/>
          <p:cNvSpPr/>
          <p:nvPr/>
        </p:nvSpPr>
        <p:spPr>
          <a:xfrm>
            <a:off x="2819400" y="49530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Intolerance of gluten</a:t>
            </a:r>
            <a:endParaRPr lang="en-US" sz="2800" dirty="0"/>
          </a:p>
        </p:txBody>
      </p:sp>
      <p:sp>
        <p:nvSpPr>
          <p:cNvPr id="11" name="Down Arrow 10"/>
          <p:cNvSpPr/>
          <p:nvPr/>
        </p:nvSpPr>
        <p:spPr>
          <a:xfrm rot="18238440">
            <a:off x="2236257" y="4648431"/>
            <a:ext cx="457200" cy="858353"/>
          </a:xfrm>
          <a:prstGeom prst="downArrow">
            <a:avLst>
              <a:gd name="adj1" fmla="val 50000"/>
              <a:gd name="adj2" fmla="val 58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2775014">
            <a:off x="5589058" y="4572229"/>
            <a:ext cx="457200" cy="858353"/>
          </a:xfrm>
          <a:prstGeom prst="downArrow">
            <a:avLst>
              <a:gd name="adj1" fmla="val 50000"/>
              <a:gd name="adj2" fmla="val 58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990600"/>
          </a:xfrm>
        </p:spPr>
        <p:txBody>
          <a:bodyPr/>
          <a:lstStyle/>
          <a:p>
            <a:r>
              <a:rPr lang="en-US" dirty="0" smtClean="0"/>
              <a:t>Ph level of GIT</a:t>
            </a:r>
            <a:endParaRPr lang="en-US" dirty="0"/>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371600"/>
            <a:ext cx="8077200"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Immune system damage </a:t>
            </a:r>
            <a:r>
              <a:rPr lang="en-US" sz="4800" b="1" u="sng" dirty="0" err="1" smtClean="0"/>
              <a:t>villi</a:t>
            </a:r>
            <a:r>
              <a:rPr lang="en-US" sz="4800" b="1" u="sng" dirty="0" smtClean="0"/>
              <a:t> </a:t>
            </a:r>
            <a:endParaRPr lang="en-US" sz="4800" b="1" u="sng"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443162" y="2133600"/>
            <a:ext cx="4257675"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GLUTEN</a:t>
            </a:r>
            <a:endParaRPr lang="en-US" sz="3200" b="1" u="sng" dirty="0">
              <a:latin typeface="+mn-lt"/>
            </a:endParaRPr>
          </a:p>
        </p:txBody>
      </p:sp>
      <p:sp>
        <p:nvSpPr>
          <p:cNvPr id="3" name="Content Placeholder 2"/>
          <p:cNvSpPr>
            <a:spLocks noGrp="1"/>
          </p:cNvSpPr>
          <p:nvPr>
            <p:ph idx="1"/>
          </p:nvPr>
        </p:nvSpPr>
        <p:spPr/>
        <p:txBody>
          <a:bodyPr/>
          <a:lstStyle/>
          <a:p>
            <a:pPr>
              <a:buNone/>
            </a:pPr>
            <a:endParaRPr lang="en-US" dirty="0" smtClean="0"/>
          </a:p>
          <a:p>
            <a:pPr>
              <a:buFont typeface="Wingdings" pitchFamily="2" charset="2"/>
              <a:buChar char="Ø"/>
            </a:pPr>
            <a:r>
              <a:rPr lang="en-US" sz="2800" dirty="0" smtClean="0"/>
              <a:t>Protein found in wheat, rye and in barley.</a:t>
            </a:r>
          </a:p>
          <a:p>
            <a:pPr>
              <a:buFont typeface="Wingdings" pitchFamily="2" charset="2"/>
              <a:buChar char="Ø"/>
            </a:pPr>
            <a:r>
              <a:rPr lang="en-US" sz="2800" dirty="0" smtClean="0">
                <a:ea typeface="Times New Roman" pitchFamily="18" charset="0"/>
                <a:cs typeface="Arial" pitchFamily="34" charset="0"/>
              </a:rPr>
              <a:t>  2 fractions – </a:t>
            </a:r>
            <a:r>
              <a:rPr lang="en-US" sz="2800" dirty="0" err="1" smtClean="0">
                <a:ea typeface="Times New Roman" pitchFamily="18" charset="0"/>
                <a:cs typeface="Arial" pitchFamily="34" charset="0"/>
              </a:rPr>
              <a:t>glutenin</a:t>
            </a:r>
            <a:r>
              <a:rPr lang="en-US" sz="2800" dirty="0" smtClean="0">
                <a:ea typeface="Times New Roman" pitchFamily="18" charset="0"/>
                <a:cs typeface="Arial" pitchFamily="34" charset="0"/>
              </a:rPr>
              <a:t> and </a:t>
            </a:r>
            <a:r>
              <a:rPr lang="en-US" sz="2800" dirty="0" err="1" smtClean="0">
                <a:ea typeface="Times New Roman" pitchFamily="18" charset="0"/>
                <a:cs typeface="Arial" pitchFamily="34" charset="0"/>
              </a:rPr>
              <a:t>gliadin</a:t>
            </a:r>
            <a:r>
              <a:rPr lang="en-US" sz="2800" dirty="0" smtClean="0">
                <a:ea typeface="Times New Roman" pitchFamily="18" charset="0"/>
                <a:cs typeface="Arial" pitchFamily="34" charset="0"/>
              </a:rPr>
              <a:t>.</a:t>
            </a:r>
            <a:endParaRPr lang="en-US" sz="2800" dirty="0"/>
          </a:p>
        </p:txBody>
      </p:sp>
      <p:pic>
        <p:nvPicPr>
          <p:cNvPr id="4" name="Picture 2" descr="gluten 7.jpg"/>
          <p:cNvPicPr>
            <a:picLocks noChangeAspect="1"/>
          </p:cNvPicPr>
          <p:nvPr/>
        </p:nvPicPr>
        <p:blipFill>
          <a:blip r:embed="rId2"/>
          <a:srcRect/>
          <a:stretch>
            <a:fillRect/>
          </a:stretch>
        </p:blipFill>
        <p:spPr bwMode="auto">
          <a:xfrm>
            <a:off x="3733800" y="3581400"/>
            <a:ext cx="43434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FOODS</a:t>
            </a:r>
            <a:endParaRPr lang="en-US" dirty="0"/>
          </a:p>
        </p:txBody>
      </p:sp>
      <p:graphicFrame>
        <p:nvGraphicFramePr>
          <p:cNvPr id="6" name="Content Placeholder 5"/>
          <p:cNvGraphicFramePr>
            <a:graphicFrameLocks noGrp="1"/>
          </p:cNvGraphicFramePr>
          <p:nvPr>
            <p:ph idx="1"/>
          </p:nvPr>
        </p:nvGraphicFramePr>
        <p:xfrm>
          <a:off x="0" y="827353"/>
          <a:ext cx="9144000" cy="7315200"/>
        </p:xfrm>
        <a:graphic>
          <a:graphicData uri="http://schemas.openxmlformats.org/drawingml/2006/table">
            <a:tbl>
              <a:tblPr firstRow="1" bandRow="1">
                <a:tableStyleId>{5C22544A-7EE6-4342-B048-85BDC9FD1C3A}</a:tableStyleId>
              </a:tblPr>
              <a:tblGrid>
                <a:gridCol w="4572000"/>
                <a:gridCol w="4572000"/>
              </a:tblGrid>
              <a:tr h="517056">
                <a:tc>
                  <a:txBody>
                    <a:bodyPr/>
                    <a:lstStyle/>
                    <a:p>
                      <a:r>
                        <a:rPr lang="en-US" sz="2800" dirty="0" smtClean="0"/>
                        <a:t>GLUTEN</a:t>
                      </a:r>
                      <a:r>
                        <a:rPr lang="en-US" sz="2800" baseline="0" dirty="0" smtClean="0"/>
                        <a:t> FREE</a:t>
                      </a:r>
                      <a:endParaRPr lang="en-US" sz="2800" dirty="0"/>
                    </a:p>
                  </a:txBody>
                  <a:tcPr/>
                </a:tc>
                <a:tc>
                  <a:txBody>
                    <a:bodyPr/>
                    <a:lstStyle/>
                    <a:p>
                      <a:r>
                        <a:rPr lang="en-US" sz="2800" dirty="0" smtClean="0"/>
                        <a:t>GLUTEN</a:t>
                      </a:r>
                      <a:r>
                        <a:rPr lang="en-US" sz="2800" baseline="0" dirty="0" smtClean="0"/>
                        <a:t> RICH</a:t>
                      </a:r>
                      <a:endParaRPr lang="en-US" sz="2800" dirty="0"/>
                    </a:p>
                  </a:txBody>
                  <a:tcPr/>
                </a:tc>
              </a:tr>
              <a:tr h="517056">
                <a:tc>
                  <a:txBody>
                    <a:bodyPr/>
                    <a:lstStyle/>
                    <a:p>
                      <a:r>
                        <a:rPr lang="en-US" sz="2800" dirty="0" smtClean="0"/>
                        <a:t>Legumes</a:t>
                      </a:r>
                      <a:endParaRPr lang="en-US" sz="2800" dirty="0"/>
                    </a:p>
                  </a:txBody>
                  <a:tcPr/>
                </a:tc>
                <a:tc>
                  <a:txBody>
                    <a:bodyPr/>
                    <a:lstStyle/>
                    <a:p>
                      <a:r>
                        <a:rPr lang="en-US" sz="2800" dirty="0" smtClean="0"/>
                        <a:t>Wheat,</a:t>
                      </a:r>
                      <a:r>
                        <a:rPr lang="en-US" sz="2800" baseline="0" dirty="0" smtClean="0"/>
                        <a:t> rye, barley.</a:t>
                      </a:r>
                      <a:endParaRPr lang="en-US" sz="2800" dirty="0"/>
                    </a:p>
                  </a:txBody>
                  <a:tcPr/>
                </a:tc>
              </a:tr>
              <a:tr h="517056">
                <a:tc>
                  <a:txBody>
                    <a:bodyPr/>
                    <a:lstStyle/>
                    <a:p>
                      <a:r>
                        <a:rPr lang="en-US" sz="2800" dirty="0" smtClean="0"/>
                        <a:t>Nuts</a:t>
                      </a:r>
                      <a:r>
                        <a:rPr lang="en-US" sz="2800" baseline="0" dirty="0" smtClean="0"/>
                        <a:t> and seeds</a:t>
                      </a:r>
                      <a:endParaRPr lang="en-US" sz="2800" dirty="0"/>
                    </a:p>
                  </a:txBody>
                  <a:tcPr/>
                </a:tc>
                <a:tc>
                  <a:txBody>
                    <a:bodyPr/>
                    <a:lstStyle/>
                    <a:p>
                      <a:r>
                        <a:rPr lang="en-US" sz="2800" dirty="0" smtClean="0"/>
                        <a:t>Bread, cookies</a:t>
                      </a:r>
                      <a:endParaRPr lang="en-US" sz="2800" dirty="0"/>
                    </a:p>
                  </a:txBody>
                  <a:tcPr/>
                </a:tc>
              </a:tr>
              <a:tr h="517056">
                <a:tc>
                  <a:txBody>
                    <a:bodyPr/>
                    <a:lstStyle/>
                    <a:p>
                      <a:r>
                        <a:rPr lang="en-US" sz="2800" dirty="0" smtClean="0"/>
                        <a:t>F</a:t>
                      </a:r>
                      <a:r>
                        <a:rPr lang="en-US" sz="2800" baseline="0" dirty="0" smtClean="0"/>
                        <a:t>ruits and vegetables</a:t>
                      </a:r>
                      <a:endParaRPr lang="en-US" sz="2800" dirty="0"/>
                    </a:p>
                  </a:txBody>
                  <a:tcPr/>
                </a:tc>
                <a:tc>
                  <a:txBody>
                    <a:bodyPr/>
                    <a:lstStyle/>
                    <a:p>
                      <a:r>
                        <a:rPr lang="en-US" sz="2800" dirty="0" smtClean="0"/>
                        <a:t>Pasta</a:t>
                      </a:r>
                      <a:r>
                        <a:rPr lang="en-US" sz="2800" baseline="0" dirty="0" smtClean="0"/>
                        <a:t> , </a:t>
                      </a:r>
                      <a:r>
                        <a:rPr lang="en-US" sz="2800" baseline="0" dirty="0" err="1" smtClean="0"/>
                        <a:t>macroni</a:t>
                      </a:r>
                      <a:endParaRPr lang="en-US" sz="2800" dirty="0"/>
                    </a:p>
                  </a:txBody>
                  <a:tcPr/>
                </a:tc>
              </a:tr>
              <a:tr h="940486">
                <a:tc>
                  <a:txBody>
                    <a:bodyPr/>
                    <a:lstStyle/>
                    <a:p>
                      <a:r>
                        <a:rPr lang="en-US" sz="2800" dirty="0" smtClean="0"/>
                        <a:t>Meat , fish , </a:t>
                      </a:r>
                      <a:r>
                        <a:rPr lang="en-US" sz="2800" dirty="0" err="1" smtClean="0"/>
                        <a:t>polutry</a:t>
                      </a:r>
                      <a:r>
                        <a:rPr lang="en-US" sz="2800" dirty="0" smtClean="0"/>
                        <a:t>, eggs and </a:t>
                      </a:r>
                    </a:p>
                    <a:p>
                      <a:r>
                        <a:rPr lang="en-US" sz="2800" dirty="0" smtClean="0"/>
                        <a:t>Milk</a:t>
                      </a:r>
                      <a:r>
                        <a:rPr lang="en-US" sz="2800" baseline="0" dirty="0" smtClean="0"/>
                        <a:t> and milk products</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Wheat</a:t>
                      </a:r>
                      <a:r>
                        <a:rPr lang="en-US" sz="2800" baseline="0" dirty="0" smtClean="0"/>
                        <a:t> germ oils</a:t>
                      </a:r>
                      <a:endParaRPr lang="en-US" sz="2800" dirty="0" smtClean="0"/>
                    </a:p>
                    <a:p>
                      <a:endParaRPr lang="en-US" sz="2800" dirty="0"/>
                    </a:p>
                  </a:txBody>
                  <a:tcPr/>
                </a:tc>
              </a:tr>
              <a:tr h="517056">
                <a:tc>
                  <a:txBody>
                    <a:bodyPr/>
                    <a:lstStyle/>
                    <a:p>
                      <a:r>
                        <a:rPr lang="en-US" sz="2800" dirty="0" smtClean="0"/>
                        <a:t>Whole grains : </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Some herbal tea</a:t>
                      </a:r>
                    </a:p>
                    <a:p>
                      <a:endParaRPr lang="en-US" sz="2800" dirty="0"/>
                    </a:p>
                  </a:txBody>
                  <a:tcPr/>
                </a:tc>
              </a:tr>
              <a:tr h="942867">
                <a:tc>
                  <a:txBody>
                    <a:bodyPr/>
                    <a:lstStyle/>
                    <a:p>
                      <a:r>
                        <a:rPr lang="en-US" sz="2800" dirty="0" smtClean="0"/>
                        <a:t>brown</a:t>
                      </a:r>
                      <a:r>
                        <a:rPr lang="en-US" sz="2800" baseline="0" dirty="0" smtClean="0"/>
                        <a:t> rice ,gram flour(from chickpea)</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Some</a:t>
                      </a:r>
                      <a:r>
                        <a:rPr lang="en-US" sz="2800" baseline="0" dirty="0" smtClean="0"/>
                        <a:t> </a:t>
                      </a:r>
                      <a:r>
                        <a:rPr lang="en-US" sz="2800" baseline="0" dirty="0" err="1" smtClean="0"/>
                        <a:t>alcholic</a:t>
                      </a:r>
                      <a:r>
                        <a:rPr lang="en-US" sz="2800" baseline="0" dirty="0" smtClean="0"/>
                        <a:t> drinks</a:t>
                      </a:r>
                      <a:endParaRPr lang="en-US" sz="2800" dirty="0" smtClean="0"/>
                    </a:p>
                    <a:p>
                      <a:endParaRPr lang="en-US" sz="2800" dirty="0"/>
                    </a:p>
                  </a:txBody>
                  <a:tcPr/>
                </a:tc>
              </a:tr>
              <a:tr h="517056">
                <a:tc>
                  <a:txBody>
                    <a:bodyPr/>
                    <a:lstStyle/>
                    <a:p>
                      <a:r>
                        <a:rPr lang="en-US" sz="2800" dirty="0" smtClean="0"/>
                        <a:t>corn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Pizza crust</a:t>
                      </a:r>
                    </a:p>
                    <a:p>
                      <a:endParaRPr lang="en-US" sz="2800" dirty="0"/>
                    </a:p>
                  </a:txBody>
                  <a:tcPr/>
                </a:tc>
              </a:tr>
              <a:tr h="517056">
                <a:tc>
                  <a:txBody>
                    <a:bodyPr/>
                    <a:lstStyle/>
                    <a:p>
                      <a:r>
                        <a:rPr lang="en-US" sz="2800" dirty="0" smtClean="0"/>
                        <a:t>buckwheat</a:t>
                      </a:r>
                      <a:endParaRPr lang="en-US" sz="2800" dirty="0"/>
                    </a:p>
                  </a:txBody>
                  <a:tcPr/>
                </a:tc>
                <a:tc>
                  <a:txBody>
                    <a:bodyPr/>
                    <a:lstStyle/>
                    <a:p>
                      <a:endParaRPr lang="en-US" sz="2800" dirty="0"/>
                    </a:p>
                  </a:txBody>
                  <a:tcPr/>
                </a:tc>
              </a:tr>
              <a:tr h="517056">
                <a:tc>
                  <a:txBody>
                    <a:bodyPr/>
                    <a:lstStyle/>
                    <a:p>
                      <a:r>
                        <a:rPr lang="en-US" sz="2800" dirty="0" smtClean="0"/>
                        <a:t>Oat, oatmeal</a:t>
                      </a:r>
                      <a:r>
                        <a:rPr lang="en-US" sz="2800" baseline="0" dirty="0" smtClean="0"/>
                        <a:t> ,sorghum.</a:t>
                      </a:r>
                      <a:endParaRPr lang="en-US" sz="2800" dirty="0"/>
                    </a:p>
                  </a:txBody>
                  <a:tcPr/>
                </a:tc>
                <a:tc>
                  <a:txBody>
                    <a:bodyPr/>
                    <a:lstStyle/>
                    <a:p>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1524000"/>
            <a:ext cx="8229600" cy="4800600"/>
          </a:xfrm>
        </p:spPr>
        <p:txBody>
          <a:bodyPr/>
          <a:lstStyle/>
          <a:p>
            <a:r>
              <a:rPr lang="en-US" dirty="0" err="1" smtClean="0"/>
              <a:t>Atropy</a:t>
            </a:r>
            <a:r>
              <a:rPr lang="en-US" dirty="0" smtClean="0"/>
              <a:t> of </a:t>
            </a:r>
            <a:r>
              <a:rPr lang="en-US" dirty="0" err="1" smtClean="0"/>
              <a:t>villi</a:t>
            </a:r>
            <a:endParaRPr lang="en-US" dirty="0" smtClean="0"/>
          </a:p>
          <a:p>
            <a:r>
              <a:rPr lang="en-US" dirty="0" smtClean="0"/>
              <a:t>Reduced area for absorption</a:t>
            </a:r>
          </a:p>
          <a:p>
            <a:r>
              <a:rPr lang="en-US" dirty="0" smtClean="0"/>
              <a:t>Reduced nutrient transport carriers</a:t>
            </a:r>
          </a:p>
          <a:p>
            <a:r>
              <a:rPr lang="en-US" dirty="0" smtClean="0"/>
              <a:t>Anemia</a:t>
            </a:r>
          </a:p>
          <a:p>
            <a:r>
              <a:rPr lang="en-US" dirty="0" smtClean="0"/>
              <a:t>Bone loss</a:t>
            </a:r>
          </a:p>
          <a:p>
            <a:r>
              <a:rPr lang="en-US" dirty="0" smtClean="0"/>
              <a:t>Muscle weakness</a:t>
            </a:r>
          </a:p>
          <a:p>
            <a:r>
              <a:rPr lang="en-US" dirty="0" smtClean="0"/>
              <a:t>Chronic diarrhea</a:t>
            </a:r>
          </a:p>
          <a:p>
            <a:r>
              <a:rPr lang="en-US" dirty="0" smtClean="0"/>
              <a:t>Chronic constipation </a:t>
            </a:r>
          </a:p>
          <a:p>
            <a:r>
              <a:rPr lang="en-US" dirty="0" err="1" smtClean="0"/>
              <a:t>Malabsorption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lstStyle/>
          <a:p>
            <a:r>
              <a:rPr lang="en-US" dirty="0" smtClean="0"/>
              <a:t> </a:t>
            </a:r>
            <a:r>
              <a:rPr lang="en-US" sz="3200" b="1" u="sng" dirty="0" smtClean="0">
                <a:latin typeface="+mn-lt"/>
              </a:rPr>
              <a:t> Diagnosis</a:t>
            </a:r>
            <a:endParaRPr lang="en-US" sz="3200" b="1" u="sng" dirty="0">
              <a:latin typeface="+mn-lt"/>
            </a:endParaRPr>
          </a:p>
        </p:txBody>
      </p:sp>
      <p:sp>
        <p:nvSpPr>
          <p:cNvPr id="5" name="Content Placeholder 4"/>
          <p:cNvSpPr>
            <a:spLocks noGrp="1"/>
          </p:cNvSpPr>
          <p:nvPr>
            <p:ph idx="1"/>
          </p:nvPr>
        </p:nvSpPr>
        <p:spPr>
          <a:xfrm>
            <a:off x="0" y="1066800"/>
            <a:ext cx="8839200" cy="5562600"/>
          </a:xfrm>
        </p:spPr>
        <p:txBody>
          <a:bodyPr/>
          <a:lstStyle/>
          <a:p>
            <a:pPr>
              <a:buFont typeface="Wingdings" pitchFamily="2" charset="2"/>
              <a:buChar char="Ø"/>
              <a:defRPr/>
            </a:pPr>
            <a:r>
              <a:rPr lang="en-US" b="1" dirty="0" smtClean="0">
                <a:latin typeface="Times New Roman" pitchFamily="18" charset="0"/>
                <a:cs typeface="Times New Roman" pitchFamily="18" charset="0"/>
              </a:rPr>
              <a:t>Blood tests and Screening:</a:t>
            </a:r>
            <a:endParaRPr lang="en-US" dirty="0" smtClean="0">
              <a:latin typeface="Times New Roman" pitchFamily="18" charset="0"/>
              <a:cs typeface="Times New Roman" pitchFamily="18" charset="0"/>
            </a:endParaRPr>
          </a:p>
          <a:p>
            <a:pPr marL="0" indent="0">
              <a:buNone/>
              <a:defRPr/>
            </a:pPr>
            <a:r>
              <a:rPr lang="en-US" dirty="0" smtClean="0">
                <a:latin typeface="Times New Roman" pitchFamily="18" charset="0"/>
                <a:cs typeface="Times New Roman" pitchFamily="18" charset="0"/>
              </a:rPr>
              <a:t>- To detect  </a:t>
            </a:r>
            <a:r>
              <a:rPr lang="en-US" dirty="0" err="1" smtClean="0">
                <a:latin typeface="Times New Roman" pitchFamily="18" charset="0"/>
                <a:cs typeface="Times New Roman" pitchFamily="18" charset="0"/>
              </a:rPr>
              <a:t>autoantibodies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antitissue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transglutaminase</a:t>
            </a:r>
            <a:r>
              <a:rPr lang="en-US" dirty="0" smtClean="0">
                <a:latin typeface="Times New Roman" pitchFamily="18" charset="0"/>
                <a:cs typeface="Times New Roman" pitchFamily="18" charset="0"/>
              </a:rPr>
              <a:t> antibodies (</a:t>
            </a:r>
            <a:r>
              <a:rPr lang="en-US" dirty="0" err="1" smtClean="0">
                <a:latin typeface="Times New Roman" pitchFamily="18" charset="0"/>
                <a:cs typeface="Times New Roman" pitchFamily="18" charset="0"/>
              </a:rPr>
              <a:t>tTGA</a:t>
            </a:r>
            <a:r>
              <a:rPr lang="en-US" dirty="0" smtClean="0">
                <a:latin typeface="Times New Roman" pitchFamily="18" charset="0"/>
                <a:cs typeface="Times New Roman" pitchFamily="18" charset="0"/>
              </a:rPr>
              <a:t>) or anti-</a:t>
            </a:r>
            <a:r>
              <a:rPr lang="en-US" dirty="0" err="1" smtClean="0">
                <a:latin typeface="Times New Roman" pitchFamily="18" charset="0"/>
                <a:cs typeface="Times New Roman" pitchFamily="18" charset="0"/>
              </a:rPr>
              <a:t>endomysium</a:t>
            </a:r>
            <a:r>
              <a:rPr lang="en-US" dirty="0" smtClean="0">
                <a:latin typeface="Times New Roman" pitchFamily="18" charset="0"/>
                <a:cs typeface="Times New Roman" pitchFamily="18" charset="0"/>
              </a:rPr>
              <a:t> antibodies (EMA).</a:t>
            </a:r>
          </a:p>
          <a:p>
            <a:pPr marL="0" indent="0">
              <a:buFont typeface="Wingdings" pitchFamily="2" charset="2"/>
              <a:buChar char="Ø"/>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Intestinal biopsy</a:t>
            </a:r>
          </a:p>
          <a:p>
            <a:pPr marL="0" indent="0">
              <a:buNone/>
              <a:defRPr/>
            </a:pPr>
            <a:r>
              <a:rPr lang="en-US" dirty="0" smtClean="0">
                <a:latin typeface="Times New Roman" pitchFamily="18" charset="0"/>
                <a:cs typeface="Times New Roman" pitchFamily="18" charset="0"/>
              </a:rPr>
              <a:t>-Remove tiny piece of  tissue from </a:t>
            </a:r>
            <a:r>
              <a:rPr lang="en-US" dirty="0" err="1" smtClean="0">
                <a:latin typeface="Times New Roman" pitchFamily="18" charset="0"/>
                <a:cs typeface="Times New Roman" pitchFamily="18" charset="0"/>
              </a:rPr>
              <a:t>inestine</a:t>
            </a:r>
            <a:endParaRPr lang="en-US" dirty="0" smtClean="0">
              <a:latin typeface="Times New Roman" pitchFamily="18" charset="0"/>
              <a:cs typeface="Times New Roman" pitchFamily="18" charset="0"/>
            </a:endParaRPr>
          </a:p>
          <a:p>
            <a:pPr marL="0" indent="0">
              <a:buNone/>
              <a:defRPr/>
            </a:pPr>
            <a:r>
              <a:rPr lang="en-US" dirty="0" smtClean="0">
                <a:latin typeface="Times New Roman" pitchFamily="18" charset="0"/>
                <a:cs typeface="Times New Roman" pitchFamily="18" charset="0"/>
              </a:rPr>
              <a:t> – to check for damage  to VILLI</a:t>
            </a:r>
          </a:p>
          <a:p>
            <a:pPr marL="0" indent="0">
              <a:buFont typeface="Wingdings" pitchFamily="2" charset="2"/>
              <a:buChar char="Ø"/>
              <a:defRPr/>
            </a:pPr>
            <a:r>
              <a:rPr lang="en-US" dirty="0" smtClean="0">
                <a:latin typeface="Times New Roman" pitchFamily="18"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Endoscopy.</a:t>
            </a:r>
          </a:p>
          <a:p>
            <a:pPr marL="0" indent="0">
              <a:buNone/>
              <a:defRPr/>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0" indent="0">
              <a:buNone/>
              <a:defRPr/>
            </a:pPr>
            <a:endParaRPr lang="en-US" b="1" dirty="0" smtClean="0"/>
          </a:p>
          <a:p>
            <a:pPr marL="0" indent="0">
              <a:buNone/>
              <a:defRPr/>
            </a:pPr>
            <a:endParaRPr lang="en-US" b="1" dirty="0" smtClean="0"/>
          </a:p>
          <a:p>
            <a:pPr marL="0" indent="0">
              <a:buNone/>
              <a:defRPr/>
            </a:pPr>
            <a:endParaRPr lang="en-US" dirty="0"/>
          </a:p>
        </p:txBody>
      </p:sp>
      <p:pic>
        <p:nvPicPr>
          <p:cNvPr id="1027" name="Picture 3" descr="C:\Users\shri krishna compute\Downloads\sma;.jpg"/>
          <p:cNvPicPr>
            <a:picLocks noChangeAspect="1" noChangeArrowheads="1"/>
          </p:cNvPicPr>
          <p:nvPr/>
        </p:nvPicPr>
        <p:blipFill>
          <a:blip r:embed="rId2"/>
          <a:srcRect/>
          <a:stretch>
            <a:fillRect/>
          </a:stretch>
        </p:blipFill>
        <p:spPr bwMode="auto">
          <a:xfrm>
            <a:off x="4648200" y="3657600"/>
            <a:ext cx="4495800" cy="32004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buFont typeface="Wingdings" pitchFamily="2" charset="2"/>
              <a:buChar char="Ø"/>
            </a:pPr>
            <a:r>
              <a:rPr lang="en-US" sz="2800" b="1" dirty="0" smtClean="0"/>
              <a:t>Dermatitis </a:t>
            </a:r>
            <a:r>
              <a:rPr lang="en-US" sz="2800" b="1" dirty="0" err="1" smtClean="0"/>
              <a:t>Herpetiformis</a:t>
            </a:r>
            <a:endParaRPr lang="en-US" sz="2800" dirty="0" smtClean="0"/>
          </a:p>
          <a:p>
            <a:r>
              <a:rPr lang="en-US" sz="2800" dirty="0" smtClean="0"/>
              <a:t>Dermatitis </a:t>
            </a:r>
            <a:r>
              <a:rPr lang="en-US" sz="2800" dirty="0" err="1" smtClean="0"/>
              <a:t>herpetiformis</a:t>
            </a:r>
            <a:r>
              <a:rPr lang="en-US" sz="2800" dirty="0" smtClean="0"/>
              <a:t> (DH) is an intensely itchy, blistering skin rash that affects 15 to 25 percent of people with celiac disease.</a:t>
            </a:r>
            <a:r>
              <a:rPr lang="en-US" sz="2800" baseline="30000" dirty="0" smtClean="0">
                <a:hlinkClick r:id="rId2"/>
              </a:rPr>
              <a:t>3</a:t>
            </a:r>
            <a:r>
              <a:rPr lang="en-US" sz="2800" dirty="0" smtClean="0"/>
              <a:t> The rash usually occurs on the elbows, knees, and buttocks. Most people with DH have no digestive symptoms of celiac disease.</a:t>
            </a:r>
          </a:p>
          <a:p>
            <a:r>
              <a:rPr lang="en-US" sz="2800" dirty="0" smtClean="0"/>
              <a:t>DH is diagnosed through blood tests and a skin biopsy</a:t>
            </a:r>
          </a:p>
          <a:p>
            <a:pPr>
              <a:buFont typeface="Wingdings" pitchFamily="2" charset="2"/>
              <a:buChar char="Ø"/>
            </a:pPr>
            <a:r>
              <a:rPr lang="en-US" sz="2800" b="1" dirty="0" smtClean="0">
                <a:cs typeface="Times New Roman" pitchFamily="18" charset="0"/>
              </a:rPr>
              <a:t>Stool examination for malabsorption</a:t>
            </a:r>
            <a:r>
              <a:rPr lang="en-US" sz="2800" dirty="0" smtClean="0">
                <a:cs typeface="Times New Roman" pitchFamily="18" charset="0"/>
              </a:rPr>
              <a:t> </a:t>
            </a:r>
          </a:p>
          <a:p>
            <a:r>
              <a:rPr lang="en-US" sz="2800" dirty="0" smtClean="0">
                <a:cs typeface="Times New Roman" pitchFamily="18" charset="0"/>
              </a:rPr>
              <a:t> Stool from patients with celiac disease often contains many stained globules of fat.</a:t>
            </a:r>
          </a:p>
          <a:p>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3200" b="1" u="sng" dirty="0" smtClean="0">
                <a:latin typeface="+mn-lt"/>
              </a:rPr>
              <a:t>Medical management</a:t>
            </a:r>
            <a:endParaRPr lang="en-US" sz="3200" b="1" u="sng" dirty="0">
              <a:latin typeface="+mn-lt"/>
            </a:endParaRPr>
          </a:p>
        </p:txBody>
      </p:sp>
      <p:sp>
        <p:nvSpPr>
          <p:cNvPr id="3" name="Content Placeholder 2"/>
          <p:cNvSpPr>
            <a:spLocks noGrp="1"/>
          </p:cNvSpPr>
          <p:nvPr>
            <p:ph idx="1"/>
          </p:nvPr>
        </p:nvSpPr>
        <p:spPr>
          <a:xfrm>
            <a:off x="457200" y="1371600"/>
            <a:ext cx="8229600" cy="4953000"/>
          </a:xfrm>
        </p:spPr>
        <p:txBody>
          <a:bodyPr/>
          <a:lstStyle/>
          <a:p>
            <a:r>
              <a:rPr lang="en-US" sz="2800" dirty="0" smtClean="0"/>
              <a:t>Electrolyte and fluid replacement</a:t>
            </a:r>
          </a:p>
          <a:p>
            <a:r>
              <a:rPr lang="en-US" sz="2800" dirty="0" smtClean="0"/>
              <a:t>Iron supplementation</a:t>
            </a:r>
          </a:p>
          <a:p>
            <a:pPr>
              <a:buNone/>
            </a:pPr>
            <a:r>
              <a:rPr lang="en-US" sz="3200" b="1" u="sng" dirty="0" smtClean="0">
                <a:solidFill>
                  <a:schemeClr val="tx2"/>
                </a:solidFill>
              </a:rPr>
              <a:t>Nutritional management</a:t>
            </a:r>
          </a:p>
          <a:p>
            <a:r>
              <a:rPr lang="en-US" sz="2800" dirty="0" smtClean="0"/>
              <a:t>Restrict gluten sources</a:t>
            </a:r>
          </a:p>
          <a:p>
            <a:r>
              <a:rPr lang="en-US" sz="2800" dirty="0" smtClean="0"/>
              <a:t>Vitamins and minerals supplementation</a:t>
            </a:r>
          </a:p>
          <a:p>
            <a:r>
              <a:rPr lang="en-US" sz="2800" dirty="0" smtClean="0"/>
              <a:t>Give CHO</a:t>
            </a:r>
          </a:p>
          <a:p>
            <a:r>
              <a:rPr lang="en-US" sz="2800" dirty="0" smtClean="0"/>
              <a:t>Calcium and Vitamin- D </a:t>
            </a:r>
            <a:r>
              <a:rPr lang="en-US" sz="2800" dirty="0" err="1" smtClean="0"/>
              <a:t>adminstration</a:t>
            </a:r>
            <a:endParaRPr lang="en-US" sz="2800" dirty="0" smtClean="0"/>
          </a:p>
          <a:p>
            <a:r>
              <a:rPr lang="en-US" sz="2800" dirty="0" smtClean="0"/>
              <a:t>Supplementation with omega- 3- fatty acids</a:t>
            </a:r>
          </a:p>
          <a:p>
            <a:endParaRPr lang="en-US"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bs3.jpg"/>
          <p:cNvPicPr>
            <a:picLocks noGrp="1" noChangeAspect="1"/>
          </p:cNvPicPr>
          <p:nvPr>
            <p:ph idx="1"/>
          </p:nvPr>
        </p:nvPicPr>
        <p:blipFill>
          <a:blip r:embed="rId2">
            <a:lum/>
          </a:blip>
          <a:stretch>
            <a:fillRect/>
          </a:stretch>
        </p:blipFill>
        <p:spPr>
          <a:xfrm>
            <a:off x="838200" y="1219200"/>
            <a:ext cx="70866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19200" y="3124200"/>
            <a:ext cx="6400800" cy="1446550"/>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CARBOHYDRATE INTOLERANCE</a:t>
            </a:r>
            <a:endParaRPr lang="en-US"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77200" cy="6169152"/>
          </a:xfrm>
        </p:spPr>
        <p:txBody>
          <a:bodyPr>
            <a:normAutofit/>
          </a:bodyPr>
          <a:lstStyle/>
          <a:p>
            <a:pPr>
              <a:buFont typeface="Wingdings" pitchFamily="2" charset="2"/>
              <a:buChar char="Ø"/>
            </a:pPr>
            <a:r>
              <a:rPr lang="en-US" sz="2800" b="1" dirty="0" smtClean="0"/>
              <a:t>Carbohydrate intolerance </a:t>
            </a:r>
            <a:r>
              <a:rPr lang="en-US" sz="2800" dirty="0" smtClean="0"/>
              <a:t>is the inability of the body to completely process the nutrient carbohydrate ( includes sugars and starches) into a source of energy for the body.</a:t>
            </a:r>
          </a:p>
          <a:p>
            <a:r>
              <a:rPr lang="en-US" sz="2800" b="1" u="sng" dirty="0" smtClean="0"/>
              <a:t>CAUSES</a:t>
            </a:r>
          </a:p>
          <a:p>
            <a:r>
              <a:rPr lang="en-US" sz="2800" dirty="0" smtClean="0"/>
              <a:t>Enzyme deficiency</a:t>
            </a:r>
          </a:p>
          <a:p>
            <a:r>
              <a:rPr lang="en-US" sz="2800" dirty="0" smtClean="0"/>
              <a:t>Malabsorption of other nutrients.</a:t>
            </a:r>
          </a:p>
          <a:p>
            <a:pPr>
              <a:buNone/>
            </a:pPr>
            <a:r>
              <a:rPr lang="en-US" sz="2800" dirty="0" smtClean="0"/>
              <a:t>                         </a:t>
            </a:r>
          </a:p>
          <a:p>
            <a:pPr>
              <a:buNone/>
            </a:pPr>
            <a:r>
              <a:rPr lang="en-US" sz="2800" dirty="0" smtClean="0"/>
              <a:t>                                   </a:t>
            </a:r>
            <a:r>
              <a:rPr lang="en-US" sz="2800" b="1" u="sng" dirty="0" smtClean="0">
                <a:effectLst>
                  <a:outerShdw blurRad="38100" dist="38100" dir="2700000" algn="tl">
                    <a:srgbClr val="000000">
                      <a:alpha val="43137"/>
                    </a:srgbClr>
                  </a:outerShdw>
                </a:effectLst>
              </a:rPr>
              <a:t> TYPES</a:t>
            </a:r>
          </a:p>
          <a:p>
            <a:pPr>
              <a:buNone/>
            </a:pPr>
            <a:r>
              <a:rPr lang="en-US" sz="2800" dirty="0" smtClean="0"/>
              <a:t>SUCROSE DEFICIENCY</a:t>
            </a:r>
          </a:p>
          <a:p>
            <a:pPr>
              <a:buNone/>
            </a:pPr>
            <a:r>
              <a:rPr lang="en-US" sz="2800" dirty="0" smtClean="0"/>
              <a:t>FRUCTOSE DEFICIENCY</a:t>
            </a:r>
          </a:p>
          <a:p>
            <a:pPr>
              <a:buNone/>
            </a:pPr>
            <a:r>
              <a:rPr lang="en-US" sz="2800" dirty="0" smtClean="0"/>
              <a:t>LACTOSE DEFICIENCY  </a:t>
            </a:r>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05800" cy="6321552"/>
          </a:xfrm>
        </p:spPr>
        <p:txBody>
          <a:bodyPr>
            <a:normAutofit/>
          </a:bodyPr>
          <a:lstStyle/>
          <a:p>
            <a:pPr>
              <a:buFont typeface="Wingdings" pitchFamily="2" charset="2"/>
              <a:buChar char="Ø"/>
            </a:pPr>
            <a:r>
              <a:rPr lang="en-US" sz="2800" b="1" u="sng" dirty="0" smtClean="0"/>
              <a:t>COGENITAL  SUCRASE-  ISOMALTASE DEFICIENCY</a:t>
            </a:r>
          </a:p>
          <a:p>
            <a:r>
              <a:rPr lang="en-US" sz="2800" dirty="0" smtClean="0"/>
              <a:t>inherited  error  of  metabolism  in  which  patients  are  born  with  absent  or  low  level  of  2  digestive  enzymes :</a:t>
            </a:r>
            <a:r>
              <a:rPr lang="en-US" sz="2800" b="1" dirty="0" smtClean="0"/>
              <a:t>SUCARSE  AND  ISOMALTASE</a:t>
            </a:r>
          </a:p>
          <a:p>
            <a:pPr>
              <a:buNone/>
            </a:pPr>
            <a:r>
              <a:rPr lang="en-US" sz="2800" b="1" dirty="0" smtClean="0"/>
              <a:t>               </a:t>
            </a:r>
          </a:p>
          <a:p>
            <a:pPr>
              <a:buFont typeface="Wingdings" pitchFamily="2" charset="2"/>
              <a:buChar char="Ø"/>
            </a:pPr>
            <a:r>
              <a:rPr lang="en-US" sz="2800" b="1" dirty="0" smtClean="0"/>
              <a:t>SYMPTOMS:</a:t>
            </a:r>
          </a:p>
          <a:p>
            <a:pPr>
              <a:buFont typeface="Arial" pitchFamily="34" charset="0"/>
              <a:buChar char="•"/>
            </a:pPr>
            <a:r>
              <a:rPr lang="en-US" sz="2800" dirty="0" smtClean="0"/>
              <a:t>Vomiting</a:t>
            </a:r>
          </a:p>
          <a:p>
            <a:pPr>
              <a:buFont typeface="Arial" pitchFamily="34" charset="0"/>
              <a:buChar char="•"/>
            </a:pPr>
            <a:r>
              <a:rPr lang="en-US" sz="2800" dirty="0" smtClean="0"/>
              <a:t>Watery  Diarrhea</a:t>
            </a:r>
          </a:p>
          <a:p>
            <a:pPr>
              <a:buFont typeface="Arial" pitchFamily="34" charset="0"/>
              <a:buChar char="•"/>
            </a:pPr>
            <a:r>
              <a:rPr lang="en-US" sz="2800" dirty="0" smtClean="0"/>
              <a:t>Fatigue</a:t>
            </a:r>
          </a:p>
          <a:p>
            <a:pPr>
              <a:buFont typeface="Arial" pitchFamily="34" charset="0"/>
              <a:buChar char="•"/>
            </a:pPr>
            <a:r>
              <a:rPr lang="en-US" sz="2800" dirty="0" smtClean="0"/>
              <a:t>Dehydration</a:t>
            </a:r>
          </a:p>
          <a:p>
            <a:pPr>
              <a:buFont typeface="Arial" pitchFamily="34" charset="0"/>
              <a:buChar char="•"/>
            </a:pPr>
            <a:r>
              <a:rPr lang="en-US" sz="2800" dirty="0" smtClean="0"/>
              <a:t>Abdominal  Cramps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normAutofit/>
          </a:bodyPr>
          <a:lstStyle/>
          <a:p>
            <a:r>
              <a:rPr lang="en-US" sz="3200" b="1" i="1" dirty="0" smtClean="0">
                <a:effectLst>
                  <a:outerShdw blurRad="38100" dist="38100" dir="2700000" algn="tl">
                    <a:srgbClr val="000000">
                      <a:alpha val="43137"/>
                    </a:srgbClr>
                  </a:outerShdw>
                </a:effectLst>
                <a:latin typeface="+mn-lt"/>
              </a:rPr>
              <a:t>     </a:t>
            </a:r>
            <a:r>
              <a:rPr lang="en-US" sz="3200" b="1" i="1" u="sng" dirty="0" smtClean="0">
                <a:effectLst>
                  <a:outerShdw blurRad="38100" dist="38100" dir="2700000" algn="tl">
                    <a:srgbClr val="000000">
                      <a:alpha val="43137"/>
                    </a:srgbClr>
                  </a:outerShdw>
                </a:effectLst>
                <a:latin typeface="+mn-lt"/>
              </a:rPr>
              <a:t>LIVER</a:t>
            </a:r>
            <a:endParaRPr lang="en-US" sz="3200" b="1" i="1" u="sng"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0" y="914400"/>
            <a:ext cx="9144000" cy="5943600"/>
          </a:xfrm>
        </p:spPr>
        <p:txBody>
          <a:bodyPr>
            <a:normAutofit lnSpcReduction="10000"/>
          </a:bodyPr>
          <a:lstStyle/>
          <a:p>
            <a:pPr>
              <a:buFont typeface="Wingdings" pitchFamily="2" charset="2"/>
              <a:buChar char="Ø"/>
            </a:pPr>
            <a:r>
              <a:rPr lang="en-US" sz="2800" dirty="0" smtClean="0"/>
              <a:t>Dark reddish brown gland located just behind the diaphragm</a:t>
            </a:r>
          </a:p>
          <a:p>
            <a:pPr>
              <a:buFont typeface="Wingdings" pitchFamily="2" charset="2"/>
              <a:buChar char="Ø"/>
            </a:pPr>
            <a:r>
              <a:rPr lang="en-US" sz="2800" dirty="0" smtClean="0"/>
              <a:t>   2 LOBES (right and left)</a:t>
            </a:r>
          </a:p>
          <a:p>
            <a:pPr>
              <a:buFont typeface="Wingdings" pitchFamily="2" charset="2"/>
              <a:buChar char="Ø"/>
            </a:pPr>
            <a:r>
              <a:rPr lang="en-US" sz="2800" dirty="0" smtClean="0"/>
              <a:t>     Production of bile</a:t>
            </a:r>
          </a:p>
          <a:p>
            <a:pPr>
              <a:buFont typeface="Wingdings" pitchFamily="2" charset="2"/>
              <a:buChar char="Ø"/>
            </a:pPr>
            <a:r>
              <a:rPr lang="en-US" sz="2800" dirty="0" smtClean="0"/>
              <a:t>   Glucose- </a:t>
            </a:r>
            <a:r>
              <a:rPr lang="en-US" sz="2800" dirty="0" err="1" smtClean="0"/>
              <a:t>Gycogen</a:t>
            </a:r>
            <a:endParaRPr lang="en-US" sz="2800" dirty="0" smtClean="0"/>
          </a:p>
          <a:p>
            <a:pPr>
              <a:buFont typeface="Wingdings" pitchFamily="2" charset="2"/>
              <a:buChar char="Ø"/>
            </a:pPr>
            <a:r>
              <a:rPr lang="en-US" sz="2800" b="1" dirty="0" smtClean="0"/>
              <a:t> Metabolism -  </a:t>
            </a:r>
            <a:r>
              <a:rPr lang="en-US" sz="2800" dirty="0" smtClean="0"/>
              <a:t>proteins and fats</a:t>
            </a:r>
          </a:p>
          <a:p>
            <a:pPr>
              <a:buFont typeface="Wingdings" pitchFamily="2" charset="2"/>
              <a:buChar char="Ø"/>
            </a:pPr>
            <a:r>
              <a:rPr lang="en-US" sz="2800" dirty="0" smtClean="0"/>
              <a:t> Storage of Vitamin-  ,A,D,E,K</a:t>
            </a:r>
          </a:p>
          <a:p>
            <a:pPr>
              <a:buFont typeface="Wingdings" pitchFamily="2" charset="2"/>
              <a:buChar char="Ø"/>
            </a:pPr>
            <a:r>
              <a:rPr lang="en-US" sz="2800" dirty="0" smtClean="0"/>
              <a:t> Remove toxins from blood .</a:t>
            </a:r>
          </a:p>
          <a:p>
            <a:pPr>
              <a:buFont typeface="Wingdings" pitchFamily="2" charset="2"/>
              <a:buChar char="Ø"/>
            </a:pPr>
            <a:r>
              <a:rPr lang="en-US" sz="2800" dirty="0" err="1" smtClean="0"/>
              <a:t>Erthrocytolysis</a:t>
            </a:r>
            <a:r>
              <a:rPr lang="en-US" sz="2800" dirty="0" smtClean="0"/>
              <a:t>(pigment released</a:t>
            </a:r>
          </a:p>
          <a:p>
            <a:pPr>
              <a:buNone/>
            </a:pPr>
            <a:r>
              <a:rPr lang="en-US" sz="2800" dirty="0" smtClean="0"/>
              <a:t>  eliminated in bile called </a:t>
            </a:r>
            <a:r>
              <a:rPr lang="en-US" sz="2800" dirty="0" err="1" smtClean="0"/>
              <a:t>bilirubin</a:t>
            </a:r>
            <a:r>
              <a:rPr lang="en-US" sz="2800" dirty="0" smtClean="0"/>
              <a:t>)</a:t>
            </a:r>
          </a:p>
          <a:p>
            <a:pPr>
              <a:buFont typeface="Wingdings" pitchFamily="2" charset="2"/>
              <a:buChar char="Ø"/>
            </a:pPr>
            <a:r>
              <a:rPr lang="en-US" sz="2800" dirty="0" err="1" smtClean="0"/>
              <a:t>Bilirubin</a:t>
            </a:r>
            <a:r>
              <a:rPr lang="en-US" sz="2800" dirty="0" smtClean="0"/>
              <a:t> gives stool its brown</a:t>
            </a:r>
          </a:p>
          <a:p>
            <a:pPr>
              <a:buNone/>
            </a:pPr>
            <a:r>
              <a:rPr lang="en-US" sz="2800" dirty="0" smtClean="0"/>
              <a:t>   color.</a:t>
            </a:r>
          </a:p>
        </p:txBody>
      </p:sp>
      <p:pic>
        <p:nvPicPr>
          <p:cNvPr id="1026" name="Picture 2" descr="C:\Users\shri krishna compute\Downloads\liver_illustration.jpg"/>
          <p:cNvPicPr>
            <a:picLocks noChangeAspect="1" noChangeArrowheads="1"/>
          </p:cNvPicPr>
          <p:nvPr/>
        </p:nvPicPr>
        <p:blipFill>
          <a:blip r:embed="rId2"/>
          <a:srcRect/>
          <a:stretch>
            <a:fillRect/>
          </a:stretch>
        </p:blipFill>
        <p:spPr bwMode="auto">
          <a:xfrm>
            <a:off x="5638800" y="1981200"/>
            <a:ext cx="3505200" cy="48768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01000" cy="6016752"/>
          </a:xfrm>
        </p:spPr>
        <p:txBody>
          <a:bodyPr>
            <a:normAutofit fontScale="92500" lnSpcReduction="20000"/>
          </a:bodyPr>
          <a:lstStyle/>
          <a:p>
            <a:pPr>
              <a:buNone/>
            </a:pPr>
            <a:r>
              <a:rPr lang="en-US" sz="3000" b="1" u="sng" dirty="0" smtClean="0">
                <a:effectLst>
                  <a:outerShdw blurRad="38100" dist="38100" dir="2700000" algn="tl">
                    <a:srgbClr val="000000">
                      <a:alpha val="43137"/>
                    </a:srgbClr>
                  </a:outerShdw>
                </a:effectLst>
              </a:rPr>
              <a:t>FRUCTOSE  MAL-ABSORPTION</a:t>
            </a:r>
          </a:p>
          <a:p>
            <a:r>
              <a:rPr lang="en-US" sz="3000" dirty="0" smtClean="0"/>
              <a:t>It is the inability to absorb fructose( fruit sugar).</a:t>
            </a:r>
          </a:p>
          <a:p>
            <a:endParaRPr lang="en-US" sz="3000" dirty="0" smtClean="0"/>
          </a:p>
          <a:p>
            <a:pPr>
              <a:buFont typeface="Wingdings" pitchFamily="2" charset="2"/>
              <a:buChar char="Ø"/>
            </a:pPr>
            <a:r>
              <a:rPr lang="en-US" sz="3000" b="1" dirty="0" smtClean="0"/>
              <a:t>SYMPTOMS:</a:t>
            </a:r>
          </a:p>
          <a:p>
            <a:pPr>
              <a:buFont typeface="Arial" pitchFamily="34" charset="0"/>
              <a:buChar char="•"/>
            </a:pPr>
            <a:r>
              <a:rPr lang="en-US" sz="3000" dirty="0" smtClean="0"/>
              <a:t>Bloating(from  small  intestine  to  large  intestine)</a:t>
            </a:r>
          </a:p>
          <a:p>
            <a:pPr>
              <a:buFont typeface="Arial" pitchFamily="34" charset="0"/>
              <a:buChar char="•"/>
            </a:pPr>
            <a:r>
              <a:rPr lang="en-US" sz="3000" dirty="0" smtClean="0"/>
              <a:t>Diarrhea or  constipation</a:t>
            </a:r>
          </a:p>
          <a:p>
            <a:pPr>
              <a:buFont typeface="Arial" pitchFamily="34" charset="0"/>
              <a:buChar char="•"/>
            </a:pPr>
            <a:r>
              <a:rPr lang="en-US" sz="3000" dirty="0" smtClean="0"/>
              <a:t>Flatulence</a:t>
            </a:r>
          </a:p>
          <a:p>
            <a:pPr>
              <a:buFont typeface="Arial" pitchFamily="34" charset="0"/>
              <a:buChar char="•"/>
            </a:pPr>
            <a:r>
              <a:rPr lang="en-US" sz="3000" dirty="0" smtClean="0"/>
              <a:t>Vomiting</a:t>
            </a:r>
          </a:p>
          <a:p>
            <a:pPr>
              <a:buNone/>
            </a:pPr>
            <a:endParaRPr lang="en-US" sz="3000" dirty="0" smtClean="0"/>
          </a:p>
          <a:p>
            <a:pPr>
              <a:buFont typeface="Wingdings" pitchFamily="2" charset="2"/>
              <a:buChar char="Ø"/>
            </a:pPr>
            <a:r>
              <a:rPr lang="en-US" sz="3000" b="1" dirty="0" smtClean="0"/>
              <a:t>OTHER  SYMPTOMS  INCLUDE:</a:t>
            </a:r>
          </a:p>
          <a:p>
            <a:pPr>
              <a:buFont typeface="Arial" pitchFamily="34" charset="0"/>
              <a:buChar char="•"/>
            </a:pPr>
            <a:r>
              <a:rPr lang="en-US" sz="3000" dirty="0" smtClean="0"/>
              <a:t>Aching  eyes</a:t>
            </a:r>
          </a:p>
          <a:p>
            <a:pPr>
              <a:buFont typeface="Arial" pitchFamily="34" charset="0"/>
              <a:buChar char="•"/>
            </a:pPr>
            <a:r>
              <a:rPr lang="en-US" sz="3000" dirty="0" smtClean="0"/>
              <a:t>Fuzzy  head</a:t>
            </a:r>
          </a:p>
          <a:p>
            <a:pPr>
              <a:buFont typeface="Arial" pitchFamily="34" charset="0"/>
              <a:buChar char="•"/>
            </a:pPr>
            <a:r>
              <a:rPr lang="en-US" sz="3000" dirty="0" smtClean="0"/>
              <a:t>Fatigue</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lstStyle/>
          <a:p>
            <a:pPr>
              <a:buNone/>
            </a:pPr>
            <a:r>
              <a:rPr lang="en-US" sz="2800" b="1" u="sng" dirty="0" smtClean="0">
                <a:effectLst>
                  <a:outerShdw blurRad="38100" dist="38100" dir="2700000" algn="tl">
                    <a:srgbClr val="000000">
                      <a:alpha val="43137"/>
                    </a:srgbClr>
                  </a:outerShdw>
                </a:effectLst>
              </a:rPr>
              <a:t>LACTOSE INTOLERANCE</a:t>
            </a:r>
          </a:p>
          <a:p>
            <a:pPr>
              <a:buNone/>
            </a:pPr>
            <a:endParaRPr lang="en-US" sz="2800" b="1" u="sng" dirty="0" smtClean="0">
              <a:effectLst>
                <a:outerShdw blurRad="38100" dist="38100" dir="2700000" algn="tl">
                  <a:srgbClr val="000000">
                    <a:alpha val="43137"/>
                  </a:srgbClr>
                </a:outerShdw>
              </a:effectLst>
            </a:endParaRPr>
          </a:p>
          <a:p>
            <a:pPr>
              <a:buNone/>
            </a:pPr>
            <a:r>
              <a:rPr lang="en-US" sz="2800" b="1" dirty="0" smtClean="0"/>
              <a:t>Lactose intolerance</a:t>
            </a:r>
            <a:r>
              <a:rPr lang="en-US" sz="2800" dirty="0" smtClean="0"/>
              <a:t>, also called </a:t>
            </a:r>
            <a:r>
              <a:rPr lang="en-US" sz="2800" b="1" dirty="0" smtClean="0"/>
              <a:t>lactase deficiency</a:t>
            </a:r>
            <a:r>
              <a:rPr lang="en-US" sz="2800" dirty="0" smtClean="0"/>
              <a:t> and </a:t>
            </a:r>
            <a:r>
              <a:rPr lang="en-US" sz="2800" b="1" dirty="0" err="1" smtClean="0"/>
              <a:t>hypolactasia</a:t>
            </a:r>
            <a:r>
              <a:rPr lang="en-US" sz="2800" dirty="0" smtClean="0"/>
              <a:t>, is the inability to digest lactose, and to a lesser extent milk-derived dairy products.</a:t>
            </a:r>
          </a:p>
          <a:p>
            <a:pPr>
              <a:buNone/>
            </a:pPr>
            <a:endParaRPr lang="en-US" dirty="0" smtClean="0"/>
          </a:p>
          <a:p>
            <a:pPr>
              <a:buNone/>
            </a:pPr>
            <a:endParaRPr lang="en-US" dirty="0" smtClean="0"/>
          </a:p>
          <a:p>
            <a:pPr>
              <a:buNone/>
            </a:pPr>
            <a:endParaRPr lang="en-US" dirty="0" smtClean="0"/>
          </a:p>
          <a:p>
            <a:endParaRPr lang="en-US" dirty="0"/>
          </a:p>
        </p:txBody>
      </p:sp>
      <p:pic>
        <p:nvPicPr>
          <p:cNvPr id="5124" name="Picture 4" descr="C:\Users\shri krishna compute\Downloads\(02-06-2012)(11-51)IDK-TWM-LACTOSE INTOLERANT PIC-2 JUNE 2012.jpeg"/>
          <p:cNvPicPr>
            <a:picLocks noChangeAspect="1" noChangeArrowheads="1"/>
          </p:cNvPicPr>
          <p:nvPr/>
        </p:nvPicPr>
        <p:blipFill>
          <a:blip r:embed="rId2"/>
          <a:srcRect/>
          <a:stretch>
            <a:fillRect/>
          </a:stretch>
        </p:blipFill>
        <p:spPr bwMode="auto">
          <a:xfrm>
            <a:off x="3962400" y="2895600"/>
            <a:ext cx="4800600" cy="39624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fontScale="92500" lnSpcReduction="10000"/>
          </a:bodyPr>
          <a:lstStyle/>
          <a:p>
            <a:pPr>
              <a:buNone/>
            </a:pPr>
            <a:r>
              <a:rPr lang="en-US" dirty="0" smtClean="0"/>
              <a:t>    </a:t>
            </a:r>
            <a:r>
              <a:rPr lang="en-US" sz="3200" b="1" u="sng" dirty="0" smtClean="0"/>
              <a:t>CAUSES</a:t>
            </a:r>
          </a:p>
          <a:p>
            <a:pPr>
              <a:buFont typeface="Wingdings" pitchFamily="2" charset="2"/>
              <a:buChar char="Ø"/>
            </a:pPr>
            <a:r>
              <a:rPr lang="en-US" sz="2800" b="1" dirty="0" smtClean="0"/>
              <a:t>Primary lactase deficiency</a:t>
            </a:r>
            <a:r>
              <a:rPr lang="en-US" sz="2800" dirty="0" smtClean="0"/>
              <a:t> is genetic, only affects adults and is caused by the absence of a lactase persistence allele.</a:t>
            </a:r>
          </a:p>
          <a:p>
            <a:pPr>
              <a:buNone/>
            </a:pPr>
            <a:endParaRPr lang="en-US" sz="2800" dirty="0" smtClean="0"/>
          </a:p>
          <a:p>
            <a:pPr>
              <a:buFont typeface="Wingdings" pitchFamily="2" charset="2"/>
              <a:buChar char="Ø"/>
            </a:pPr>
            <a:r>
              <a:rPr lang="en-US" sz="2800" b="1" dirty="0" smtClean="0"/>
              <a:t>Secondary, acquired, or transient lactase deficiency</a:t>
            </a:r>
            <a:r>
              <a:rPr lang="en-US" sz="2800" dirty="0" smtClean="0"/>
              <a:t> is caused by an injury to the small intestine, usually during infancy, from acute </a:t>
            </a:r>
            <a:r>
              <a:rPr lang="en-US" sz="2800" b="1" dirty="0" smtClean="0">
                <a:effectLst>
                  <a:outerShdw blurRad="38100" dist="38100" dir="2700000" algn="tl">
                    <a:srgbClr val="000000">
                      <a:alpha val="43137"/>
                    </a:srgbClr>
                  </a:outerShdw>
                </a:effectLst>
              </a:rPr>
              <a:t>gastroenteritis, diarrhea, chemotherapy, intestinal parasites </a:t>
            </a:r>
            <a:r>
              <a:rPr lang="en-US" sz="2800" dirty="0" smtClean="0"/>
              <a:t>or other environmental causes.</a:t>
            </a:r>
          </a:p>
          <a:p>
            <a:pPr>
              <a:buNone/>
            </a:pPr>
            <a:endParaRPr lang="en-US" sz="2800" dirty="0" smtClean="0"/>
          </a:p>
          <a:p>
            <a:pPr>
              <a:buFont typeface="Wingdings" pitchFamily="2" charset="2"/>
              <a:buChar char="Ø"/>
            </a:pPr>
            <a:r>
              <a:rPr lang="en-US" sz="2800" b="1" dirty="0" smtClean="0"/>
              <a:t>Congenital lactase deficiency</a:t>
            </a:r>
            <a:r>
              <a:rPr lang="en-US" sz="2800" dirty="0" smtClean="0"/>
              <a:t> is a very rare, </a:t>
            </a:r>
            <a:r>
              <a:rPr lang="en-US" sz="2800" dirty="0" err="1" smtClean="0"/>
              <a:t>autosomal</a:t>
            </a:r>
            <a:r>
              <a:rPr lang="en-US" sz="2800" dirty="0" smtClean="0"/>
              <a:t> recessive genetic disorder that prevents lactase expression from birth.  People with congenital lactase deficiency , unable to digest lactose from birth, and they are unable to digest breast milk.</a:t>
            </a:r>
            <a:endParaRPr 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389888"/>
          </a:xfrm>
        </p:spPr>
        <p:txBody>
          <a:bodyPr>
            <a:normAutofit/>
          </a:bodyPr>
          <a:lstStyle/>
          <a:p>
            <a:r>
              <a:rPr lang="en-US" sz="3200" b="1" u="sng" dirty="0" smtClean="0">
                <a:latin typeface="+mn-lt"/>
              </a:rPr>
              <a:t>DIAGNOSIS</a:t>
            </a:r>
            <a:endParaRPr lang="en-US" sz="3200" b="1" u="sng" dirty="0">
              <a:latin typeface="+mn-lt"/>
            </a:endParaRPr>
          </a:p>
        </p:txBody>
      </p:sp>
      <p:sp>
        <p:nvSpPr>
          <p:cNvPr id="6" name="Content Placeholder 5"/>
          <p:cNvSpPr>
            <a:spLocks noGrp="1"/>
          </p:cNvSpPr>
          <p:nvPr>
            <p:ph idx="1"/>
          </p:nvPr>
        </p:nvSpPr>
        <p:spPr/>
        <p:txBody>
          <a:bodyPr/>
          <a:lstStyle/>
          <a:p>
            <a:r>
              <a:rPr lang="en-US" b="1" dirty="0" smtClean="0"/>
              <a:t>Hydrogen breath test</a:t>
            </a:r>
          </a:p>
          <a:p>
            <a:r>
              <a:rPr lang="en-US" b="1" dirty="0" smtClean="0"/>
              <a:t>Blood test</a:t>
            </a:r>
          </a:p>
          <a:p>
            <a:r>
              <a:rPr lang="en-US" b="1" dirty="0" smtClean="0"/>
              <a:t>Stool acidity test</a:t>
            </a:r>
          </a:p>
          <a:p>
            <a:r>
              <a:rPr lang="en-US" b="1" dirty="0" smtClean="0"/>
              <a:t>Intestinal biopsy</a:t>
            </a:r>
          </a:p>
          <a:p>
            <a:r>
              <a:rPr lang="en-US" b="1" dirty="0" smtClean="0"/>
              <a:t>Stool sugar chromatography</a:t>
            </a:r>
          </a:p>
          <a:p>
            <a:pPr>
              <a:buNone/>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467600" cy="6321552"/>
          </a:xfrm>
        </p:spPr>
        <p:txBody>
          <a:bodyPr/>
          <a:lstStyle/>
          <a:p>
            <a:pPr>
              <a:buNone/>
            </a:pPr>
            <a:r>
              <a:rPr lang="en-US" sz="3200" b="1" u="sng" dirty="0" smtClean="0"/>
              <a:t>Nutritional care</a:t>
            </a:r>
          </a:p>
          <a:p>
            <a:pPr>
              <a:buFont typeface="Wingdings" pitchFamily="2" charset="2"/>
              <a:buChar char="Ø"/>
            </a:pPr>
            <a:r>
              <a:rPr lang="en-US" sz="3200" dirty="0" smtClean="0"/>
              <a:t>Decrease consumption of lactose containing foods.</a:t>
            </a:r>
          </a:p>
          <a:p>
            <a:pPr>
              <a:buFont typeface="Wingdings" pitchFamily="2" charset="2"/>
              <a:buChar char="Ø"/>
            </a:pPr>
            <a:r>
              <a:rPr lang="en-US" sz="3200" dirty="0" smtClean="0"/>
              <a:t>Solid and semi-solid milk products such as aged </a:t>
            </a:r>
            <a:r>
              <a:rPr lang="en-US" sz="3200" dirty="0" err="1" smtClean="0"/>
              <a:t>chesse</a:t>
            </a:r>
            <a:r>
              <a:rPr lang="en-US" sz="3200" dirty="0" smtClean="0"/>
              <a:t> as well tolerated because gastric emptying of these  foodstuffs are slower than for liquid milk beverages</a:t>
            </a:r>
          </a:p>
          <a:p>
            <a:pPr>
              <a:buFont typeface="Wingdings" pitchFamily="2" charset="2"/>
              <a:buChar char="Ø"/>
            </a:pPr>
            <a:r>
              <a:rPr lang="en-US" sz="3200" dirty="0" smtClean="0"/>
              <a:t>Lactase enzymes and milk products treated with lactase enzyme are available for lactose maldigester who have discomfort with milk.    </a:t>
            </a:r>
            <a:endParaRPr lang="en-IN" sz="3200" dirty="0" smtClean="0"/>
          </a:p>
          <a:p>
            <a:endParaRPr lang="en-IN" sz="3200" dirty="0" smtClean="0"/>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Levels of LACTOSE in milk foods</a:t>
            </a:r>
            <a:br>
              <a:rPr lang="en-US" dirty="0" smtClean="0"/>
            </a:br>
            <a:endParaRPr lang="en-US" dirty="0"/>
          </a:p>
        </p:txBody>
      </p:sp>
      <p:graphicFrame>
        <p:nvGraphicFramePr>
          <p:cNvPr id="4" name="Content Placeholder 3"/>
          <p:cNvGraphicFramePr>
            <a:graphicFrameLocks noGrp="1"/>
          </p:cNvGraphicFramePr>
          <p:nvPr>
            <p:ph idx="1"/>
          </p:nvPr>
        </p:nvGraphicFramePr>
        <p:xfrm>
          <a:off x="533400" y="1219200"/>
          <a:ext cx="7772400" cy="5410201"/>
        </p:xfrm>
        <a:graphic>
          <a:graphicData uri="http://schemas.openxmlformats.org/drawingml/2006/table">
            <a:tbl>
              <a:tblPr firstRow="1" bandRow="1">
                <a:tableStyleId>{5C22544A-7EE6-4342-B048-85BDC9FD1C3A}</a:tableStyleId>
              </a:tblPr>
              <a:tblGrid>
                <a:gridCol w="1943100"/>
                <a:gridCol w="1943100"/>
                <a:gridCol w="1943100"/>
                <a:gridCol w="1943100"/>
              </a:tblGrid>
              <a:tr h="728676">
                <a:tc>
                  <a:txBody>
                    <a:bodyPr/>
                    <a:lstStyle/>
                    <a:p>
                      <a:pPr marL="0" marR="0" algn="ctr">
                        <a:lnSpc>
                          <a:spcPct val="115000"/>
                        </a:lnSpc>
                        <a:spcBef>
                          <a:spcPts val="0"/>
                        </a:spcBef>
                        <a:spcAft>
                          <a:spcPts val="0"/>
                        </a:spcAft>
                      </a:pPr>
                      <a:r>
                        <a:rPr lang="en-US" sz="2000" b="1" dirty="0">
                          <a:latin typeface="Times New Roman"/>
                          <a:ea typeface="Times New Roman"/>
                          <a:cs typeface="Times New Roman"/>
                        </a:rPr>
                        <a:t>Dairy product</a:t>
                      </a:r>
                      <a:endParaRPr lang="en-US" sz="2000"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2000" b="1" dirty="0">
                          <a:latin typeface="Times New Roman"/>
                          <a:ea typeface="Times New Roman"/>
                          <a:cs typeface="Times New Roman"/>
                        </a:rPr>
                        <a:t>Serving size</a:t>
                      </a:r>
                      <a:endParaRPr lang="en-US" sz="2000"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2000" b="1">
                          <a:latin typeface="Times New Roman"/>
                          <a:ea typeface="Times New Roman"/>
                          <a:cs typeface="Times New Roman"/>
                        </a:rPr>
                        <a:t>Lactose content</a:t>
                      </a:r>
                      <a:endParaRPr lang="en-US" sz="20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2000" b="1">
                          <a:latin typeface="Times New Roman"/>
                          <a:ea typeface="Times New Roman"/>
                          <a:cs typeface="Times New Roman"/>
                        </a:rPr>
                        <a:t>Percentage</a:t>
                      </a:r>
                      <a:endParaRPr lang="en-US" sz="2000">
                        <a:latin typeface="Calibri"/>
                        <a:ea typeface="Calibri"/>
                        <a:cs typeface="Times New Roman"/>
                      </a:endParaRPr>
                    </a:p>
                  </a:txBody>
                  <a:tcPr marL="9525" marR="9525" marT="9525" marB="9525" anchor="ctr"/>
                </a:tc>
              </a:tr>
              <a:tr h="555779">
                <a:tc>
                  <a:txBody>
                    <a:bodyPr/>
                    <a:lstStyle/>
                    <a:p>
                      <a:pPr marL="0" marR="0">
                        <a:lnSpc>
                          <a:spcPct val="115000"/>
                        </a:lnSpc>
                        <a:spcBef>
                          <a:spcPts val="0"/>
                        </a:spcBef>
                        <a:spcAft>
                          <a:spcPts val="0"/>
                        </a:spcAft>
                      </a:pPr>
                      <a:r>
                        <a:rPr lang="en-US" sz="2000">
                          <a:latin typeface="Times New Roman"/>
                          <a:ea typeface="Times New Roman"/>
                          <a:cs typeface="Times New Roman"/>
                        </a:rPr>
                        <a:t>Milk, regular</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250 ml</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12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4.80%</a:t>
                      </a:r>
                      <a:endParaRPr lang="en-US" sz="2000">
                        <a:latin typeface="Calibri"/>
                        <a:ea typeface="Calibri"/>
                        <a:cs typeface="Times New Roman"/>
                      </a:endParaRPr>
                    </a:p>
                  </a:txBody>
                  <a:tcPr marL="9525" marR="9525" marT="9525" marB="9525" anchor="ctr"/>
                </a:tc>
              </a:tr>
              <a:tr h="758268">
                <a:tc>
                  <a:txBody>
                    <a:bodyPr/>
                    <a:lstStyle/>
                    <a:p>
                      <a:pPr marL="0" marR="0">
                        <a:lnSpc>
                          <a:spcPct val="115000"/>
                        </a:lnSpc>
                        <a:spcBef>
                          <a:spcPts val="0"/>
                        </a:spcBef>
                        <a:spcAft>
                          <a:spcPts val="0"/>
                        </a:spcAft>
                      </a:pPr>
                      <a:r>
                        <a:rPr lang="en-US" sz="2000">
                          <a:latin typeface="Times New Roman"/>
                          <a:ea typeface="Times New Roman"/>
                          <a:cs typeface="Times New Roman"/>
                        </a:rPr>
                        <a:t>Milk, reduced fat</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250 ml</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13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5.20%</a:t>
                      </a:r>
                      <a:endParaRPr lang="en-US" sz="2000">
                        <a:latin typeface="Calibri"/>
                        <a:ea typeface="Calibri"/>
                        <a:cs typeface="Times New Roman"/>
                      </a:endParaRPr>
                    </a:p>
                  </a:txBody>
                  <a:tcPr marL="9525" marR="9525" marT="9525" marB="9525" anchor="ctr"/>
                </a:tc>
              </a:tr>
              <a:tr h="792175">
                <a:tc>
                  <a:txBody>
                    <a:bodyPr/>
                    <a:lstStyle/>
                    <a:p>
                      <a:pPr marL="0" marR="0">
                        <a:lnSpc>
                          <a:spcPct val="115000"/>
                        </a:lnSpc>
                        <a:spcBef>
                          <a:spcPts val="0"/>
                        </a:spcBef>
                        <a:spcAft>
                          <a:spcPts val="0"/>
                        </a:spcAft>
                      </a:pPr>
                      <a:r>
                        <a:rPr lang="en-US" sz="2000">
                          <a:latin typeface="Times New Roman"/>
                          <a:ea typeface="Times New Roman"/>
                          <a:cs typeface="Times New Roman"/>
                        </a:rPr>
                        <a:t>Yogurt, plain, regular</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200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9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4.50%</a:t>
                      </a:r>
                      <a:endParaRPr lang="en-US" sz="2000">
                        <a:latin typeface="Calibri"/>
                        <a:ea typeface="Calibri"/>
                        <a:cs typeface="Times New Roman"/>
                      </a:endParaRPr>
                    </a:p>
                  </a:txBody>
                  <a:tcPr marL="9525" marR="9525" marT="9525" marB="9525" anchor="ctr"/>
                </a:tc>
              </a:tr>
              <a:tr h="792175">
                <a:tc>
                  <a:txBody>
                    <a:bodyPr/>
                    <a:lstStyle/>
                    <a:p>
                      <a:pPr marL="0" marR="0">
                        <a:lnSpc>
                          <a:spcPct val="115000"/>
                        </a:lnSpc>
                        <a:spcBef>
                          <a:spcPts val="0"/>
                        </a:spcBef>
                        <a:spcAft>
                          <a:spcPts val="0"/>
                        </a:spcAft>
                      </a:pPr>
                      <a:r>
                        <a:rPr lang="en-US" sz="2000">
                          <a:latin typeface="Times New Roman"/>
                          <a:ea typeface="Times New Roman"/>
                          <a:cs typeface="Times New Roman"/>
                        </a:rPr>
                        <a:t>Yogurt, plain, low-fat</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200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12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6.00%</a:t>
                      </a:r>
                      <a:endParaRPr lang="en-US" sz="2000" dirty="0">
                        <a:latin typeface="Calibri"/>
                        <a:ea typeface="Calibri"/>
                        <a:cs typeface="Times New Roman"/>
                      </a:endParaRPr>
                    </a:p>
                  </a:txBody>
                  <a:tcPr marL="9525" marR="9525" marT="9525" marB="9525" anchor="ctr"/>
                </a:tc>
              </a:tr>
              <a:tr h="445782">
                <a:tc>
                  <a:txBody>
                    <a:bodyPr/>
                    <a:lstStyle/>
                    <a:p>
                      <a:pPr marL="0" marR="0">
                        <a:lnSpc>
                          <a:spcPct val="115000"/>
                        </a:lnSpc>
                        <a:spcBef>
                          <a:spcPts val="0"/>
                        </a:spcBef>
                        <a:spcAft>
                          <a:spcPts val="0"/>
                        </a:spcAft>
                      </a:pPr>
                      <a:r>
                        <a:rPr lang="en-US" sz="2000">
                          <a:latin typeface="Times New Roman"/>
                          <a:ea typeface="Times New Roman"/>
                          <a:cs typeface="Times New Roman"/>
                        </a:rPr>
                        <a:t>Cheddar cheese</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30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0.02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0.07%</a:t>
                      </a:r>
                      <a:endParaRPr lang="en-US" sz="2000" dirty="0">
                        <a:latin typeface="Calibri"/>
                        <a:ea typeface="Calibri"/>
                        <a:cs typeface="Times New Roman"/>
                      </a:endParaRPr>
                    </a:p>
                  </a:txBody>
                  <a:tcPr marL="9525" marR="9525" marT="9525" marB="9525" anchor="ctr"/>
                </a:tc>
              </a:tr>
              <a:tr h="445782">
                <a:tc>
                  <a:txBody>
                    <a:bodyPr/>
                    <a:lstStyle/>
                    <a:p>
                      <a:pPr marL="0" marR="0">
                        <a:lnSpc>
                          <a:spcPct val="115000"/>
                        </a:lnSpc>
                        <a:spcBef>
                          <a:spcPts val="0"/>
                        </a:spcBef>
                        <a:spcAft>
                          <a:spcPts val="0"/>
                        </a:spcAft>
                      </a:pPr>
                      <a:r>
                        <a:rPr lang="en-US" sz="2000">
                          <a:latin typeface="Times New Roman"/>
                          <a:ea typeface="Times New Roman"/>
                          <a:cs typeface="Times New Roman"/>
                        </a:rPr>
                        <a:t>Cottage cheese</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30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0.1 g</a:t>
                      </a:r>
                      <a:endParaRPr lang="en-US" sz="2000" dirty="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0.33%</a:t>
                      </a:r>
                      <a:endParaRPr lang="en-US" sz="2000">
                        <a:latin typeface="Calibri"/>
                        <a:ea typeface="Calibri"/>
                        <a:cs typeface="Times New Roman"/>
                      </a:endParaRPr>
                    </a:p>
                  </a:txBody>
                  <a:tcPr marL="9525" marR="9525" marT="9525" marB="9525" anchor="ctr"/>
                </a:tc>
              </a:tr>
              <a:tr h="445782">
                <a:tc>
                  <a:txBody>
                    <a:bodyPr/>
                    <a:lstStyle/>
                    <a:p>
                      <a:pPr marL="0" marR="0">
                        <a:lnSpc>
                          <a:spcPct val="115000"/>
                        </a:lnSpc>
                        <a:spcBef>
                          <a:spcPts val="0"/>
                        </a:spcBef>
                        <a:spcAft>
                          <a:spcPts val="0"/>
                        </a:spcAft>
                      </a:pPr>
                      <a:r>
                        <a:rPr lang="en-US" sz="2000">
                          <a:latin typeface="Times New Roman"/>
                          <a:ea typeface="Times New Roman"/>
                          <a:cs typeface="Times New Roman"/>
                        </a:rPr>
                        <a:t>Butter</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1 tsp (5.9ml)</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0.03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0.51%</a:t>
                      </a:r>
                      <a:endParaRPr lang="en-US" sz="2000">
                        <a:latin typeface="Calibri"/>
                        <a:ea typeface="Calibri"/>
                        <a:cs typeface="Times New Roman"/>
                      </a:endParaRPr>
                    </a:p>
                  </a:txBody>
                  <a:tcPr marL="9525" marR="9525" marT="9525" marB="9525" anchor="ctr"/>
                </a:tc>
              </a:tr>
              <a:tr h="445782">
                <a:tc>
                  <a:txBody>
                    <a:bodyPr/>
                    <a:lstStyle/>
                    <a:p>
                      <a:pPr marL="0" marR="0">
                        <a:lnSpc>
                          <a:spcPct val="115000"/>
                        </a:lnSpc>
                        <a:spcBef>
                          <a:spcPts val="0"/>
                        </a:spcBef>
                        <a:spcAft>
                          <a:spcPts val="0"/>
                        </a:spcAft>
                      </a:pPr>
                      <a:r>
                        <a:rPr lang="en-US" sz="2000">
                          <a:latin typeface="Times New Roman"/>
                          <a:ea typeface="Times New Roman"/>
                          <a:cs typeface="Times New Roman"/>
                        </a:rPr>
                        <a:t>Ice cream</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50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a:latin typeface="Times New Roman"/>
                          <a:ea typeface="Times New Roman"/>
                          <a:cs typeface="Times New Roman"/>
                        </a:rPr>
                        <a:t>3 g</a:t>
                      </a:r>
                      <a:endParaRPr lang="en-US" sz="2000">
                        <a:latin typeface="Calibri"/>
                        <a:ea typeface="Calibri"/>
                        <a:cs typeface="Times New Roman"/>
                      </a:endParaRPr>
                    </a:p>
                  </a:txBody>
                  <a:tcPr marL="9525" marR="9525" marT="9525" marB="9525" anchor="ctr"/>
                </a:tc>
                <a:tc>
                  <a:txBody>
                    <a:bodyPr/>
                    <a:lstStyle/>
                    <a:p>
                      <a:pPr marL="0" marR="0" algn="r">
                        <a:lnSpc>
                          <a:spcPct val="115000"/>
                        </a:lnSpc>
                        <a:spcBef>
                          <a:spcPts val="0"/>
                        </a:spcBef>
                        <a:spcAft>
                          <a:spcPts val="0"/>
                        </a:spcAft>
                      </a:pPr>
                      <a:r>
                        <a:rPr lang="en-US" sz="2000" dirty="0">
                          <a:latin typeface="Times New Roman"/>
                          <a:ea typeface="Times New Roman"/>
                          <a:cs typeface="Times New Roman"/>
                        </a:rPr>
                        <a:t>6.00%</a:t>
                      </a:r>
                      <a:endParaRPr lang="en-US" sz="2000" dirty="0">
                        <a:latin typeface="Calibri"/>
                        <a:ea typeface="Calibri"/>
                        <a:cs typeface="Times New Roman"/>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3600" b="1" u="sng" dirty="0" smtClean="0"/>
              <a:t>SYMPTOMS</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Font typeface="Wingdings" pitchFamily="2" charset="2"/>
              <a:buChar char="Ø"/>
            </a:pPr>
            <a:r>
              <a:rPr lang="en-US" sz="2800" dirty="0" smtClean="0"/>
              <a:t>Symptoms often occur 30 minutes to 2 hours after eating or drinking milk products, and are often relieved by not eating or drinking milk products. </a:t>
            </a:r>
          </a:p>
          <a:p>
            <a:pPr marL="514350" indent="-514350">
              <a:buFont typeface="Wingdings" pitchFamily="2" charset="2"/>
              <a:buChar char="Ø"/>
            </a:pPr>
            <a:r>
              <a:rPr lang="en-US" sz="2800" dirty="0" smtClean="0"/>
              <a:t>Large doses of milk products may cause worse symptoms.</a:t>
            </a:r>
            <a:endParaRPr lang="en-IN" sz="2800" dirty="0" smtClean="0"/>
          </a:p>
          <a:p>
            <a:pPr lvl="0"/>
            <a:r>
              <a:rPr lang="en-US" sz="2800" dirty="0" smtClean="0"/>
              <a:t>Abdominal bloating</a:t>
            </a:r>
            <a:endParaRPr lang="en-IN" sz="2800" dirty="0" smtClean="0"/>
          </a:p>
          <a:p>
            <a:pPr lvl="0"/>
            <a:r>
              <a:rPr lang="en-US" sz="2800" dirty="0" smtClean="0"/>
              <a:t>Abdominal cramps</a:t>
            </a:r>
            <a:endParaRPr lang="en-IN" sz="2800" dirty="0" smtClean="0"/>
          </a:p>
          <a:p>
            <a:pPr lvl="0"/>
            <a:r>
              <a:rPr lang="en-US" sz="2800" dirty="0" smtClean="0"/>
              <a:t>Diarrhea</a:t>
            </a:r>
            <a:endParaRPr lang="en-IN" sz="2800" dirty="0" smtClean="0"/>
          </a:p>
          <a:p>
            <a:pPr lvl="0"/>
            <a:r>
              <a:rPr lang="en-US" sz="2800" dirty="0" smtClean="0"/>
              <a:t>Gas </a:t>
            </a:r>
            <a:endParaRPr lang="en-IN" sz="2800" dirty="0" smtClean="0"/>
          </a:p>
          <a:p>
            <a:pPr lvl="0"/>
            <a:r>
              <a:rPr lang="en-US" sz="2800" dirty="0" smtClean="0"/>
              <a:t>Nausea</a:t>
            </a:r>
            <a:endParaRPr lang="en-IN" sz="2800" dirty="0" smtClean="0"/>
          </a:p>
          <a:p>
            <a:r>
              <a:rPr lang="en-US" sz="2800" dirty="0" smtClean="0"/>
              <a:t>Infants or children may have </a:t>
            </a:r>
            <a:r>
              <a:rPr lang="en-US" sz="2800" u="sng" dirty="0" smtClean="0"/>
              <a:t>slow growth</a:t>
            </a:r>
            <a:r>
              <a:rPr lang="en-US" sz="2800" dirty="0" smtClean="0"/>
              <a:t> or weight loss.</a:t>
            </a:r>
            <a:endParaRPr lang="en-IN" sz="2800"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   </a:t>
            </a:r>
            <a:r>
              <a:rPr lang="en-US" sz="4800" b="1" u="sng" dirty="0" smtClean="0"/>
              <a:t>STEATORRHEA</a:t>
            </a:r>
            <a:endParaRPr lang="en-US" sz="4800" b="1" u="sng" dirty="0"/>
          </a:p>
        </p:txBody>
      </p:sp>
      <p:sp>
        <p:nvSpPr>
          <p:cNvPr id="3" name="Content Placeholder 2"/>
          <p:cNvSpPr>
            <a:spLocks noGrp="1"/>
          </p:cNvSpPr>
          <p:nvPr>
            <p:ph idx="1"/>
          </p:nvPr>
        </p:nvSpPr>
        <p:spPr/>
        <p:txBody>
          <a:bodyPr/>
          <a:lstStyle/>
          <a:p>
            <a:pPr>
              <a:buNone/>
            </a:pPr>
            <a:r>
              <a:rPr lang="en-US" dirty="0" smtClean="0"/>
              <a:t>   </a:t>
            </a:r>
            <a:r>
              <a:rPr lang="en-US" b="1" dirty="0" smtClean="0"/>
              <a:t>Steatorrhea</a:t>
            </a:r>
            <a:r>
              <a:rPr lang="en-US" dirty="0" smtClean="0"/>
              <a:t> is the medical term for fat in stool.</a:t>
            </a:r>
          </a:p>
          <a:p>
            <a:pPr>
              <a:buNone/>
            </a:pPr>
            <a:r>
              <a:rPr lang="en-US" dirty="0" smtClean="0"/>
              <a:t>    Fat in the stool can cause bulky stool that floats, has an oily or greasy appearance, and smells foul.</a:t>
            </a:r>
          </a:p>
          <a:p>
            <a:pPr>
              <a:buNone/>
            </a:pPr>
            <a:r>
              <a:rPr lang="en-US" dirty="0" smtClean="0"/>
              <a:t>    Fat in the stool is fat that the digestive tract was unable to absorb.</a:t>
            </a:r>
          </a:p>
          <a:p>
            <a:pPr>
              <a:buNone/>
            </a:pPr>
            <a:endParaRPr lang="en-US" dirty="0"/>
          </a:p>
        </p:txBody>
      </p:sp>
      <p:pic>
        <p:nvPicPr>
          <p:cNvPr id="1026" name="Picture 2" descr="C:\Users\shri krishna compute\Downloads\steatorrhea.jpeg"/>
          <p:cNvPicPr>
            <a:picLocks noChangeAspect="1" noChangeArrowheads="1"/>
          </p:cNvPicPr>
          <p:nvPr/>
        </p:nvPicPr>
        <p:blipFill>
          <a:blip r:embed="rId2"/>
          <a:srcRect/>
          <a:stretch>
            <a:fillRect/>
          </a:stretch>
        </p:blipFill>
        <p:spPr bwMode="auto">
          <a:xfrm>
            <a:off x="5105400" y="4038600"/>
            <a:ext cx="3505200" cy="28194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381000" y="1143000"/>
            <a:ext cx="7543800" cy="5330952"/>
          </a:xfrm>
        </p:spPr>
        <p:txBody>
          <a:bodyPr>
            <a:normAutofit fontScale="92500" lnSpcReduction="10000"/>
          </a:bodyPr>
          <a:lstStyle/>
          <a:p>
            <a:pPr>
              <a:buFont typeface="Wingdings" pitchFamily="2" charset="2"/>
              <a:buChar char="Ø"/>
            </a:pPr>
            <a:r>
              <a:rPr lang="en-US" dirty="0" smtClean="0"/>
              <a:t>lack of bile acids (due to liver damage, </a:t>
            </a:r>
            <a:r>
              <a:rPr lang="en-US" dirty="0" err="1" smtClean="0"/>
              <a:t>hypolipidemic</a:t>
            </a:r>
            <a:r>
              <a:rPr lang="en-US" dirty="0" smtClean="0"/>
              <a:t> drugs.</a:t>
            </a:r>
          </a:p>
          <a:p>
            <a:pPr>
              <a:buFont typeface="Wingdings" pitchFamily="2" charset="2"/>
              <a:buChar char="Ø"/>
            </a:pPr>
            <a:r>
              <a:rPr lang="en-US" dirty="0" smtClean="0"/>
              <a:t> The absence of bile acids  cause the feces to turn gray or pale. </a:t>
            </a:r>
          </a:p>
          <a:p>
            <a:pPr>
              <a:buFont typeface="Wingdings" pitchFamily="2" charset="2"/>
              <a:buChar char="Ø"/>
            </a:pPr>
            <a:r>
              <a:rPr lang="en-US" dirty="0" smtClean="0"/>
              <a:t>Defects in pancreatic enzymes</a:t>
            </a:r>
          </a:p>
          <a:p>
            <a:pPr>
              <a:buFont typeface="Wingdings" pitchFamily="2" charset="2"/>
              <a:buChar char="Ø"/>
            </a:pPr>
            <a:r>
              <a:rPr lang="en-US" dirty="0" smtClean="0"/>
              <a:t>Defective mucosal cells.</a:t>
            </a:r>
          </a:p>
          <a:p>
            <a:pPr>
              <a:buNone/>
            </a:pPr>
            <a:r>
              <a:rPr lang="en-US" dirty="0" smtClean="0"/>
              <a:t>Associated diseases</a:t>
            </a:r>
          </a:p>
          <a:p>
            <a:r>
              <a:rPr lang="en-US" dirty="0" smtClean="0"/>
              <a:t>malabsorption, e.g.  inflammatory bowel disease, celiac disease</a:t>
            </a:r>
          </a:p>
          <a:p>
            <a:r>
              <a:rPr lang="en-US" dirty="0" smtClean="0"/>
              <a:t>Pancreatitis</a:t>
            </a:r>
          </a:p>
          <a:p>
            <a:r>
              <a:rPr lang="en-US" dirty="0" smtClean="0"/>
              <a:t>bacterial overgrowth</a:t>
            </a:r>
          </a:p>
          <a:p>
            <a:r>
              <a:rPr lang="en-US" dirty="0" smtClean="0"/>
              <a:t> short bowel syndrome</a:t>
            </a:r>
          </a:p>
          <a:p>
            <a:r>
              <a:rPr lang="en-US" dirty="0" smtClean="0"/>
              <a:t> cystic fibrosis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  </a:t>
            </a:r>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sz="3000" dirty="0" smtClean="0"/>
              <a:t>Digestive tract symptoms that may occur along with steatorrhea</a:t>
            </a:r>
          </a:p>
          <a:p>
            <a:pPr>
              <a:buFont typeface="Wingdings" pitchFamily="2" charset="2"/>
              <a:buChar char="Ø"/>
            </a:pPr>
            <a:r>
              <a:rPr lang="en-US" sz="3000" dirty="0" smtClean="0"/>
              <a:t>Abdominal pain or cramping</a:t>
            </a:r>
          </a:p>
          <a:p>
            <a:pPr>
              <a:buFont typeface="Wingdings" pitchFamily="2" charset="2"/>
              <a:buChar char="Ø"/>
            </a:pPr>
            <a:r>
              <a:rPr lang="en-US" sz="3000" dirty="0" smtClean="0"/>
              <a:t>Abdominal swelling, distension or bloating</a:t>
            </a:r>
          </a:p>
          <a:p>
            <a:pPr>
              <a:buFont typeface="Wingdings" pitchFamily="2" charset="2"/>
              <a:buChar char="Ø"/>
            </a:pPr>
            <a:r>
              <a:rPr lang="en-US" sz="3000" dirty="0" smtClean="0"/>
              <a:t>Abnormally foul-smelling stools</a:t>
            </a:r>
          </a:p>
          <a:p>
            <a:pPr>
              <a:buFont typeface="Wingdings" pitchFamily="2" charset="2"/>
              <a:buChar char="Ø"/>
            </a:pPr>
            <a:r>
              <a:rPr lang="en-US" sz="3000" dirty="0" smtClean="0"/>
              <a:t>Bloody stool (the blood may be red, black or tarry in texture)</a:t>
            </a:r>
          </a:p>
          <a:p>
            <a:pPr>
              <a:buFont typeface="Wingdings" pitchFamily="2" charset="2"/>
              <a:buChar char="Ø"/>
            </a:pPr>
            <a:r>
              <a:rPr lang="en-US" sz="3000" dirty="0" smtClean="0"/>
              <a:t>Diarrhea</a:t>
            </a:r>
          </a:p>
          <a:p>
            <a:pPr>
              <a:buFont typeface="Wingdings" pitchFamily="2" charset="2"/>
              <a:buChar char="Ø"/>
            </a:pPr>
            <a:r>
              <a:rPr lang="en-US" sz="3000" dirty="0" smtClean="0"/>
              <a:t>Gas</a:t>
            </a:r>
          </a:p>
          <a:p>
            <a:pPr>
              <a:buFont typeface="Wingdings" pitchFamily="2" charset="2"/>
              <a:buChar char="Ø"/>
            </a:pPr>
            <a:r>
              <a:rPr lang="en-US" sz="3000" dirty="0" smtClean="0"/>
              <a:t>Nausea  with or without vomiting</a:t>
            </a:r>
          </a:p>
          <a:p>
            <a:pPr>
              <a:buFont typeface="Wingdings" pitchFamily="2" charset="2"/>
              <a:buChar char="Ø"/>
            </a:pPr>
            <a:r>
              <a:rPr lang="en-US" sz="3000" dirty="0" smtClean="0"/>
              <a:t>Pale feces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66800"/>
          </a:xfrm>
        </p:spPr>
        <p:txBody>
          <a:bodyPr>
            <a:normAutofit/>
          </a:bodyPr>
          <a:lstStyle/>
          <a:p>
            <a:r>
              <a:rPr lang="en-US" sz="3200" b="1" i="1" u="sng" dirty="0" smtClean="0">
                <a:effectLst>
                  <a:outerShdw blurRad="38100" dist="38100" dir="2700000" algn="tl">
                    <a:srgbClr val="000000">
                      <a:alpha val="43137"/>
                    </a:srgbClr>
                  </a:outerShdw>
                </a:effectLst>
                <a:latin typeface="+mn-lt"/>
              </a:rPr>
              <a:t> GALLBLADDER</a:t>
            </a:r>
            <a:endParaRPr lang="en-US" sz="3200" b="1" i="1" u="sng"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143000"/>
            <a:ext cx="8610600" cy="5715000"/>
          </a:xfrm>
        </p:spPr>
        <p:txBody>
          <a:bodyPr>
            <a:normAutofit/>
          </a:bodyPr>
          <a:lstStyle/>
          <a:p>
            <a:pPr>
              <a:buFont typeface="Wingdings" pitchFamily="2" charset="2"/>
              <a:buChar char="Ø"/>
            </a:pPr>
            <a:r>
              <a:rPr lang="en-US" sz="2800" dirty="0" smtClean="0"/>
              <a:t>Pear- shaped sac under the liver .</a:t>
            </a:r>
          </a:p>
          <a:p>
            <a:pPr>
              <a:buFont typeface="Wingdings" pitchFamily="2" charset="2"/>
              <a:buChar char="Ø"/>
            </a:pPr>
            <a:r>
              <a:rPr lang="en-US" sz="2800" dirty="0" smtClean="0"/>
              <a:t> Stores bile produced by the liver.</a:t>
            </a:r>
          </a:p>
          <a:p>
            <a:pPr>
              <a:buFont typeface="Wingdings" pitchFamily="2" charset="2"/>
              <a:buChar char="Ø"/>
            </a:pPr>
            <a:r>
              <a:rPr lang="en-US" sz="2800" dirty="0" smtClean="0"/>
              <a:t>Squeezes stored bile into the small intestine through</a:t>
            </a:r>
          </a:p>
          <a:p>
            <a:pPr>
              <a:buNone/>
            </a:pPr>
            <a:r>
              <a:rPr lang="en-US" sz="2800" dirty="0" smtClean="0"/>
              <a:t>-Series of tubes called ducts</a:t>
            </a:r>
          </a:p>
          <a:p>
            <a:pPr>
              <a:buNone/>
            </a:pPr>
            <a:r>
              <a:rPr lang="en-US" sz="2800" dirty="0" smtClean="0"/>
              <a:t>-helps to digest fats.</a:t>
            </a:r>
            <a:endParaRPr lang="en-US" sz="2800" dirty="0"/>
          </a:p>
        </p:txBody>
      </p:sp>
      <p:pic>
        <p:nvPicPr>
          <p:cNvPr id="2050" name="Picture 2" descr="C:\Users\shri krishna compute\Downloads\gallbladder.jpg"/>
          <p:cNvPicPr>
            <a:picLocks noChangeAspect="1" noChangeArrowheads="1"/>
          </p:cNvPicPr>
          <p:nvPr/>
        </p:nvPicPr>
        <p:blipFill>
          <a:blip r:embed="rId2"/>
          <a:srcRect/>
          <a:stretch>
            <a:fillRect/>
          </a:stretch>
        </p:blipFill>
        <p:spPr bwMode="auto">
          <a:xfrm>
            <a:off x="4648200" y="3225800"/>
            <a:ext cx="4495800" cy="36322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buFont typeface="Wingdings" pitchFamily="2" charset="2"/>
              <a:buChar char="Ø"/>
            </a:pPr>
            <a:r>
              <a:rPr lang="en-US" sz="2800" b="1" dirty="0" smtClean="0"/>
              <a:t>Other symptoms that may occur along with steatorrhea</a:t>
            </a:r>
          </a:p>
          <a:p>
            <a:r>
              <a:rPr lang="en-US" sz="2800" dirty="0" smtClean="0"/>
              <a:t>Cough</a:t>
            </a:r>
          </a:p>
          <a:p>
            <a:r>
              <a:rPr lang="en-US" sz="2800" dirty="0" smtClean="0"/>
              <a:t>Dark urine</a:t>
            </a:r>
          </a:p>
          <a:p>
            <a:r>
              <a:rPr lang="en-US" sz="2800" dirty="0" smtClean="0"/>
              <a:t>Frequent infections</a:t>
            </a:r>
          </a:p>
          <a:p>
            <a:r>
              <a:rPr lang="en-US" sz="2800" dirty="0" smtClean="0"/>
              <a:t>Itchy skin</a:t>
            </a:r>
          </a:p>
          <a:p>
            <a:r>
              <a:rPr lang="en-US" sz="2800" dirty="0" smtClean="0"/>
              <a:t>Unexplained weight loss</a:t>
            </a:r>
          </a:p>
          <a:p>
            <a:r>
              <a:rPr lang="en-US" sz="2800" dirty="0" smtClean="0"/>
              <a:t>Yellowing of the skin and whites of the eyes (jaundice)</a:t>
            </a:r>
          </a:p>
          <a:p>
            <a:endParaRPr lang="en-US" sz="2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a:bodyPr>
          <a:lstStyle/>
          <a:p>
            <a:pPr>
              <a:buNone/>
            </a:pPr>
            <a:r>
              <a:rPr lang="en-US" sz="3200" b="1" u="sng" dirty="0" smtClean="0">
                <a:solidFill>
                  <a:schemeClr val="tx2"/>
                </a:solidFill>
              </a:rPr>
              <a:t>Diagnosis and Tests</a:t>
            </a:r>
          </a:p>
          <a:p>
            <a:r>
              <a:rPr lang="en-US" sz="2800" b="1" dirty="0" smtClean="0"/>
              <a:t>Pancreatic </a:t>
            </a:r>
            <a:r>
              <a:rPr lang="en-US" sz="2800" dirty="0" smtClean="0"/>
              <a:t>and small intestinal diseases are the major causes of</a:t>
            </a:r>
            <a:r>
              <a:rPr lang="en-US" sz="2800" b="1" dirty="0" smtClean="0"/>
              <a:t> Steatorrhea .</a:t>
            </a:r>
          </a:p>
          <a:p>
            <a:r>
              <a:rPr lang="en-US" sz="2800" dirty="0" smtClean="0"/>
              <a:t>If steatorrhea is due to chronic </a:t>
            </a:r>
            <a:r>
              <a:rPr lang="en-US" sz="2800" b="1" dirty="0" smtClean="0"/>
              <a:t>PANCREATITIS</a:t>
            </a:r>
            <a:r>
              <a:rPr lang="en-US" sz="2800" dirty="0" smtClean="0"/>
              <a:t> the </a:t>
            </a:r>
            <a:r>
              <a:rPr lang="en-US" sz="2800" b="1" dirty="0" err="1" smtClean="0"/>
              <a:t>bentiromide</a:t>
            </a:r>
            <a:r>
              <a:rPr lang="en-US" sz="2800" b="1" dirty="0" smtClean="0"/>
              <a:t> test </a:t>
            </a:r>
            <a:r>
              <a:rPr lang="en-US" sz="2800" dirty="0" smtClean="0"/>
              <a:t>is usually abnormal. </a:t>
            </a:r>
          </a:p>
          <a:p>
            <a:r>
              <a:rPr lang="en-US" sz="2800" dirty="0" smtClean="0"/>
              <a:t> To confirm the presence of pancreatic disease</a:t>
            </a:r>
          </a:p>
          <a:p>
            <a:pPr>
              <a:buNone/>
            </a:pPr>
            <a:r>
              <a:rPr lang="en-US" sz="2800" dirty="0" smtClean="0"/>
              <a:t>- Abdominal X-ray </a:t>
            </a:r>
          </a:p>
          <a:p>
            <a:pPr>
              <a:buNone/>
            </a:pPr>
            <a:r>
              <a:rPr lang="en-US" sz="2800" dirty="0" smtClean="0"/>
              <a:t>-Ultrasound</a:t>
            </a:r>
          </a:p>
          <a:p>
            <a:pPr>
              <a:buNone/>
            </a:pPr>
            <a:r>
              <a:rPr lang="en-US" sz="2800" dirty="0" smtClean="0"/>
              <a:t>- CT scan</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r>
              <a:rPr lang="en-US" sz="2800" dirty="0" smtClean="0"/>
              <a:t>  When </a:t>
            </a:r>
            <a:r>
              <a:rPr lang="en-US" sz="2800" b="1" dirty="0" smtClean="0"/>
              <a:t>small intestinal </a:t>
            </a:r>
            <a:r>
              <a:rPr lang="en-US" sz="2800" dirty="0" smtClean="0"/>
              <a:t>disease is suspected as the source of </a:t>
            </a:r>
            <a:r>
              <a:rPr lang="en-US" sz="2800" b="1" dirty="0" smtClean="0"/>
              <a:t>steatorrhea</a:t>
            </a:r>
            <a:r>
              <a:rPr lang="en-US" sz="2800" dirty="0" smtClean="0"/>
              <a:t>, function tests of intestinal absorption may be performed.</a:t>
            </a:r>
          </a:p>
          <a:p>
            <a:r>
              <a:rPr lang="en-US" sz="2800" dirty="0" smtClean="0"/>
              <a:t> D-</a:t>
            </a:r>
            <a:r>
              <a:rPr lang="en-US" sz="2800" dirty="0" err="1" smtClean="0"/>
              <a:t>xylose</a:t>
            </a:r>
            <a:r>
              <a:rPr lang="en-US" sz="2800" dirty="0" smtClean="0"/>
              <a:t> absorption will test proximal </a:t>
            </a:r>
            <a:r>
              <a:rPr lang="en-US" sz="2800" b="1" dirty="0" smtClean="0"/>
              <a:t>small bowel function.</a:t>
            </a:r>
          </a:p>
          <a:p>
            <a:r>
              <a:rPr lang="en-US" sz="2800" dirty="0" smtClean="0"/>
              <a:t> The Schilling tests (I and II) and bile acid breath tests assess distal small bowel function.</a:t>
            </a:r>
          </a:p>
          <a:p>
            <a:r>
              <a:rPr lang="en-US" sz="2800" dirty="0" smtClean="0"/>
              <a:t> The Schilling test with antibiotics (part III) and the bile acid breath test will facilitate a diagnosis of bacterial overgrowth.</a:t>
            </a:r>
          </a:p>
          <a:p>
            <a:r>
              <a:rPr lang="en-US" sz="2800" dirty="0" smtClean="0"/>
              <a:t> Biopsy - Structural abnormalities of the small bowel.</a:t>
            </a:r>
            <a:br>
              <a:rPr lang="en-US" sz="2800" dirty="0" smtClean="0"/>
            </a:br>
            <a:endParaRPr lang="en-US" sz="2800"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sz="3200" b="1" u="sng" dirty="0" smtClean="0">
                <a:latin typeface="+mn-lt"/>
              </a:rPr>
              <a:t>Nutritional care</a:t>
            </a:r>
            <a:endParaRPr lang="en-US" sz="3200" b="1" u="sng"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Dietary protein and CHO should be high.</a:t>
            </a:r>
          </a:p>
          <a:p>
            <a:pPr>
              <a:buFont typeface="Wingdings" pitchFamily="2" charset="2"/>
              <a:buChar char="Ø"/>
            </a:pPr>
            <a:r>
              <a:rPr lang="en-US" sz="2800" dirty="0" smtClean="0"/>
              <a:t> Fat is added as tolerated to meet individual needs.</a:t>
            </a:r>
          </a:p>
          <a:p>
            <a:pPr>
              <a:buFont typeface="Wingdings" pitchFamily="2" charset="2"/>
              <a:buChar char="Ø"/>
            </a:pPr>
            <a:r>
              <a:rPr lang="en-US" sz="2800" dirty="0" smtClean="0"/>
              <a:t>The presence of wt. loss require an increase in energy input.</a:t>
            </a:r>
          </a:p>
          <a:p>
            <a:pPr>
              <a:buFont typeface="Wingdings" pitchFamily="2" charset="2"/>
              <a:buChar char="Ø"/>
            </a:pPr>
            <a:r>
              <a:rPr lang="en-US" sz="2800" dirty="0" smtClean="0"/>
              <a:t>Multiple vitamin and mineral deficiency necessitate supplemental therapy</a:t>
            </a:r>
            <a:r>
              <a:rPr lang="en-IN" sz="2800" dirty="0" smtClean="0"/>
              <a:t>.</a:t>
            </a:r>
          </a:p>
          <a:p>
            <a:pPr>
              <a:buFont typeface="Wingdings" pitchFamily="2" charset="2"/>
              <a:buChar char="Ø"/>
            </a:pPr>
            <a:r>
              <a:rPr lang="en-US" sz="2800" dirty="0" smtClean="0"/>
              <a:t>Special emphasis on fat soluble </a:t>
            </a:r>
            <a:r>
              <a:rPr lang="en-US" sz="2800" dirty="0" err="1" smtClean="0"/>
              <a:t>vit</a:t>
            </a:r>
            <a:r>
              <a:rPr lang="en-US" sz="2800" dirty="0" smtClean="0"/>
              <a:t>. &amp; minerals such as ca, zinc, mg, </a:t>
            </a:r>
            <a:r>
              <a:rPr lang="en-US" sz="2800" dirty="0" err="1" smtClean="0"/>
              <a:t>fe</a:t>
            </a:r>
            <a:r>
              <a:rPr lang="en-US" sz="2800" dirty="0" smtClean="0"/>
              <a:t>.</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t>IRRITABLE BOWEL SYNDROME</a:t>
            </a:r>
            <a:endParaRPr lang="en-US" sz="4800" b="1" u="sng" dirty="0"/>
          </a:p>
        </p:txBody>
      </p:sp>
      <p:sp>
        <p:nvSpPr>
          <p:cNvPr id="3" name="Content Placeholder 2"/>
          <p:cNvSpPr>
            <a:spLocks noGrp="1"/>
          </p:cNvSpPr>
          <p:nvPr>
            <p:ph idx="1"/>
          </p:nvPr>
        </p:nvSpPr>
        <p:spPr>
          <a:xfrm>
            <a:off x="533400" y="2133600"/>
            <a:ext cx="8153400" cy="4191000"/>
          </a:xfrm>
        </p:spPr>
        <p:txBody>
          <a:bodyPr>
            <a:normAutofit/>
          </a:bodyPr>
          <a:lstStyle/>
          <a:p>
            <a:pPr>
              <a:buNone/>
            </a:pPr>
            <a:r>
              <a:rPr lang="en-US" sz="2800" b="1" dirty="0" smtClean="0"/>
              <a:t>Irritable bowel syndrome</a:t>
            </a:r>
            <a:r>
              <a:rPr lang="en-US" sz="2800" dirty="0" smtClean="0"/>
              <a:t> (</a:t>
            </a:r>
            <a:r>
              <a:rPr lang="en-US" sz="2800" b="1" dirty="0" smtClean="0"/>
              <a:t>IBS</a:t>
            </a:r>
            <a:r>
              <a:rPr lang="en-US" sz="2800" dirty="0" smtClean="0"/>
              <a:t>, or </a:t>
            </a:r>
            <a:r>
              <a:rPr lang="en-US" sz="2800" b="1" dirty="0" smtClean="0"/>
              <a:t>spastic colon</a:t>
            </a:r>
            <a:r>
              <a:rPr lang="en-US" sz="2800" dirty="0" smtClean="0"/>
              <a:t>) it is characterized by chronic abdominal pain, discomfort, </a:t>
            </a:r>
            <a:r>
              <a:rPr lang="en-US" sz="2800" dirty="0" err="1" smtClean="0"/>
              <a:t>bloating,and</a:t>
            </a:r>
            <a:r>
              <a:rPr lang="en-US" sz="2800" dirty="0" smtClean="0"/>
              <a:t> alteration of bowel habits.</a:t>
            </a:r>
            <a:endParaRPr lang="en-US" sz="28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Abnormal gastrointestinal (GI) tract movements.</a:t>
            </a:r>
          </a:p>
          <a:p>
            <a:pPr>
              <a:buFont typeface="Wingdings" pitchFamily="2" charset="2"/>
              <a:buChar char="Ø"/>
            </a:pPr>
            <a:r>
              <a:rPr lang="en-US" dirty="0" smtClean="0"/>
              <a:t>Gastroenteritis</a:t>
            </a:r>
          </a:p>
          <a:p>
            <a:pPr>
              <a:buFont typeface="Wingdings" pitchFamily="2" charset="2"/>
              <a:buChar char="Ø"/>
            </a:pPr>
            <a:r>
              <a:rPr lang="en-US" dirty="0" smtClean="0"/>
              <a:t>After an intestinal infection. This is called post infectious IBS.</a:t>
            </a:r>
            <a:endParaRPr lang="en-IN" dirty="0" smtClean="0"/>
          </a:p>
          <a:p>
            <a:pPr>
              <a:buFont typeface="Wingdings" pitchFamily="2" charset="2"/>
              <a:buChar char="Ø"/>
            </a:pPr>
            <a:r>
              <a:rPr lang="en-US" b="1" dirty="0" smtClean="0">
                <a:effectLst>
                  <a:outerShdw blurRad="38100" dist="38100" dir="2700000" algn="tl">
                    <a:srgbClr val="000000">
                      <a:alpha val="43137"/>
                    </a:srgbClr>
                  </a:outerShdw>
                </a:effectLst>
              </a:rPr>
              <a:t>Stress</a:t>
            </a:r>
            <a:r>
              <a:rPr lang="en-US" dirty="0" smtClean="0"/>
              <a:t> - The colon is connected to the brain through nerves of the autonomic nervous system. These nerves become more active during times of stress, and can cause the intestines to squeeze or contract more. People with IBS may have a colon that is over-responsive to these nerves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200" b="1" u="sng" dirty="0" smtClean="0">
                <a:latin typeface="+mn-lt"/>
              </a:rPr>
              <a:t>SYMPTOMS</a:t>
            </a:r>
            <a:endParaRPr lang="en-US" sz="3200" b="1" u="sng" dirty="0">
              <a:latin typeface="+mn-lt"/>
            </a:endParaRPr>
          </a:p>
        </p:txBody>
      </p:sp>
      <p:sp>
        <p:nvSpPr>
          <p:cNvPr id="3" name="Content Placeholder 2"/>
          <p:cNvSpPr>
            <a:spLocks noGrp="1"/>
          </p:cNvSpPr>
          <p:nvPr>
            <p:ph idx="1"/>
          </p:nvPr>
        </p:nvSpPr>
        <p:spPr>
          <a:xfrm>
            <a:off x="457200" y="914400"/>
            <a:ext cx="8229600" cy="5410200"/>
          </a:xfrm>
        </p:spPr>
        <p:txBody>
          <a:bodyPr>
            <a:noAutofit/>
          </a:bodyPr>
          <a:lstStyle/>
          <a:p>
            <a:pPr>
              <a:buFont typeface="Wingdings" pitchFamily="2" charset="2"/>
              <a:buChar char="Ø"/>
            </a:pPr>
            <a:r>
              <a:rPr lang="en-US" sz="2800" dirty="0" smtClean="0"/>
              <a:t>Abdominal cramping and pain that are relieved with bowel movements .</a:t>
            </a:r>
          </a:p>
          <a:p>
            <a:pPr>
              <a:buFont typeface="Wingdings" pitchFamily="2" charset="2"/>
              <a:buChar char="Ø"/>
            </a:pPr>
            <a:r>
              <a:rPr lang="en-US" sz="2800" dirty="0" smtClean="0"/>
              <a:t>Alternating periods of diarrhea and constipation</a:t>
            </a:r>
          </a:p>
          <a:p>
            <a:pPr>
              <a:buFont typeface="Wingdings" pitchFamily="2" charset="2"/>
              <a:buChar char="Ø"/>
            </a:pPr>
            <a:r>
              <a:rPr lang="en-US" sz="2800" dirty="0" smtClean="0"/>
              <a:t>Change in the stool frequency or consistency</a:t>
            </a:r>
          </a:p>
          <a:p>
            <a:pPr>
              <a:buFont typeface="Wingdings" pitchFamily="2" charset="2"/>
              <a:buChar char="Ø"/>
            </a:pPr>
            <a:r>
              <a:rPr lang="en-US" sz="2800" dirty="0" smtClean="0"/>
              <a:t>Gassiness (flatulence) </a:t>
            </a:r>
          </a:p>
          <a:p>
            <a:pPr>
              <a:buFont typeface="Wingdings" pitchFamily="2" charset="2"/>
              <a:buChar char="Ø"/>
            </a:pPr>
            <a:r>
              <a:rPr lang="en-US" sz="2800" dirty="0" smtClean="0"/>
              <a:t>Passing mucus from the rectum </a:t>
            </a:r>
          </a:p>
          <a:p>
            <a:pPr>
              <a:buFont typeface="Wingdings" pitchFamily="2" charset="2"/>
              <a:buChar char="Ø"/>
            </a:pPr>
            <a:r>
              <a:rPr lang="en-US" sz="2800" dirty="0" smtClean="0"/>
              <a:t>Bloating </a:t>
            </a:r>
          </a:p>
          <a:p>
            <a:pPr>
              <a:buFont typeface="Wingdings" pitchFamily="2" charset="2"/>
              <a:buChar char="Ø"/>
            </a:pPr>
            <a:r>
              <a:rPr lang="en-US" sz="2800" dirty="0" smtClean="0"/>
              <a:t>Abdominal distension</a:t>
            </a:r>
          </a:p>
          <a:p>
            <a:endParaRPr lang="en-US"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u="sng" dirty="0" smtClean="0">
                <a:latin typeface="+mn-lt"/>
              </a:rPr>
              <a:t>DIAGNOSIS AND TESTS</a:t>
            </a:r>
            <a:endParaRPr lang="en-US" sz="3200" b="1" u="sng" dirty="0">
              <a:latin typeface="+mn-lt"/>
            </a:endParaRPr>
          </a:p>
        </p:txBody>
      </p:sp>
      <p:sp>
        <p:nvSpPr>
          <p:cNvPr id="3" name="Content Placeholder 2"/>
          <p:cNvSpPr>
            <a:spLocks noGrp="1"/>
          </p:cNvSpPr>
          <p:nvPr>
            <p:ph idx="1"/>
          </p:nvPr>
        </p:nvSpPr>
        <p:spPr>
          <a:xfrm>
            <a:off x="228600" y="1524000"/>
            <a:ext cx="8915400" cy="5334000"/>
          </a:xfrm>
        </p:spPr>
        <p:txBody>
          <a:bodyPr>
            <a:noAutofit/>
          </a:bodyPr>
          <a:lstStyle/>
          <a:p>
            <a:pPr>
              <a:buNone/>
            </a:pPr>
            <a:r>
              <a:rPr lang="en-US" sz="2400" b="1" dirty="0" smtClean="0"/>
              <a:t>Medical and Dietary History</a:t>
            </a:r>
          </a:p>
          <a:p>
            <a:pPr>
              <a:buNone/>
            </a:pPr>
            <a:r>
              <a:rPr lang="en-US" sz="2400" b="1" dirty="0" smtClean="0"/>
              <a:t>Physical exam</a:t>
            </a:r>
          </a:p>
          <a:p>
            <a:r>
              <a:rPr lang="en-US" sz="2400" dirty="0" smtClean="0"/>
              <a:t>Feeling the </a:t>
            </a:r>
            <a:r>
              <a:rPr lang="en-US" sz="2400" dirty="0" smtClean="0">
                <a:hlinkClick r:id="rId2"/>
              </a:rPr>
              <a:t>abdomen</a:t>
            </a:r>
            <a:r>
              <a:rPr lang="en-US" sz="2400" dirty="0" smtClean="0"/>
              <a:t>.</a:t>
            </a:r>
          </a:p>
          <a:p>
            <a:r>
              <a:rPr lang="en-US" sz="2400" dirty="0" smtClean="0"/>
              <a:t>A digital </a:t>
            </a:r>
            <a:r>
              <a:rPr lang="en-US" sz="2400" dirty="0" smtClean="0">
                <a:hlinkClick r:id="rId3"/>
              </a:rPr>
              <a:t>rectal exam</a:t>
            </a:r>
            <a:r>
              <a:rPr lang="en-US" sz="2400" dirty="0" smtClean="0"/>
              <a:t>.</a:t>
            </a:r>
          </a:p>
          <a:p>
            <a:r>
              <a:rPr lang="en-US" sz="2400" dirty="0" smtClean="0"/>
              <a:t>Listening for bowel sounds (with a stethoscope).</a:t>
            </a:r>
          </a:p>
          <a:p>
            <a:r>
              <a:rPr lang="en-US" sz="2400" dirty="0" smtClean="0"/>
              <a:t>A routine pelvic exam (in women).</a:t>
            </a:r>
          </a:p>
          <a:p>
            <a:pPr>
              <a:buNone/>
            </a:pPr>
            <a:r>
              <a:rPr lang="en-US" sz="2400" b="1" dirty="0" smtClean="0"/>
              <a:t>Blood Test</a:t>
            </a:r>
          </a:p>
          <a:p>
            <a:pPr>
              <a:buNone/>
            </a:pPr>
            <a:r>
              <a:rPr lang="en-US" sz="2400" dirty="0" smtClean="0"/>
              <a:t>Complete blood count (CBC)</a:t>
            </a:r>
          </a:p>
          <a:p>
            <a:pPr>
              <a:buNone/>
            </a:pPr>
            <a:r>
              <a:rPr lang="en-US" sz="2400" dirty="0" smtClean="0"/>
              <a:t>  - information about the kinds and numbers of red blood cells, white blood cells, and platelets in the blood; and sedimentation rate, which checks for inflammation in the body.</a:t>
            </a:r>
          </a:p>
          <a:p>
            <a:pPr>
              <a:buNone/>
            </a:pPr>
            <a:endParaRPr lang="en-US" sz="28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01000" cy="6169152"/>
          </a:xfrm>
        </p:spPr>
        <p:txBody>
          <a:bodyPr/>
          <a:lstStyle/>
          <a:p>
            <a:pPr>
              <a:buNone/>
            </a:pPr>
            <a:r>
              <a:rPr lang="en-US" sz="2800" b="1" dirty="0" smtClean="0"/>
              <a:t>Stool analysis</a:t>
            </a:r>
            <a:r>
              <a:rPr lang="en-US" sz="2800" dirty="0" smtClean="0"/>
              <a:t>,  which may include testing for blood in the stool (fecal occult blood test), infection (stool culture), or parasites (ova and parasites test).</a:t>
            </a:r>
          </a:p>
          <a:p>
            <a:pPr>
              <a:buNone/>
            </a:pPr>
            <a:endParaRPr lang="en-US" sz="2800" dirty="0" smtClean="0"/>
          </a:p>
          <a:p>
            <a:pPr>
              <a:buNone/>
            </a:pPr>
            <a:r>
              <a:rPr lang="en-US" sz="2800" b="1" dirty="0" smtClean="0">
                <a:effectLst>
                  <a:outerShdw blurRad="38100" dist="38100" dir="2700000" algn="tl">
                    <a:srgbClr val="000000">
                      <a:alpha val="43137"/>
                    </a:srgbClr>
                  </a:outerShdw>
                </a:effectLst>
              </a:rPr>
              <a:t>Colonoscopy</a:t>
            </a:r>
          </a:p>
          <a:p>
            <a:endParaRPr lang="en-US" dirty="0"/>
          </a:p>
        </p:txBody>
      </p:sp>
      <p:pic>
        <p:nvPicPr>
          <p:cNvPr id="3075" name="Picture 3" descr="C:\Users\shri krishna compute\Downloads\200710261259_44974_000.jpg"/>
          <p:cNvPicPr>
            <a:picLocks noChangeAspect="1" noChangeArrowheads="1"/>
          </p:cNvPicPr>
          <p:nvPr/>
        </p:nvPicPr>
        <p:blipFill>
          <a:blip r:embed="rId2"/>
          <a:srcRect/>
          <a:stretch>
            <a:fillRect/>
          </a:stretch>
        </p:blipFill>
        <p:spPr bwMode="auto">
          <a:xfrm>
            <a:off x="4419600" y="2514600"/>
            <a:ext cx="4267200" cy="408622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800" b="1" u="sng" dirty="0" smtClean="0">
                <a:latin typeface="+mn-lt"/>
              </a:rPr>
              <a:t>NUTRITIONAL CARE</a:t>
            </a:r>
            <a:endParaRPr lang="en-US" sz="2800" b="1" u="sng" dirty="0">
              <a:latin typeface="+mn-lt"/>
            </a:endParaRPr>
          </a:p>
        </p:txBody>
      </p:sp>
      <p:sp>
        <p:nvSpPr>
          <p:cNvPr id="3" name="Content Placeholder 2"/>
          <p:cNvSpPr>
            <a:spLocks noGrp="1"/>
          </p:cNvSpPr>
          <p:nvPr>
            <p:ph idx="1"/>
          </p:nvPr>
        </p:nvSpPr>
        <p:spPr>
          <a:xfrm>
            <a:off x="457200" y="1600200"/>
            <a:ext cx="8229600" cy="4724400"/>
          </a:xfrm>
        </p:spPr>
        <p:txBody>
          <a:bodyPr/>
          <a:lstStyle/>
          <a:p>
            <a:r>
              <a:rPr lang="en-US" dirty="0" smtClean="0"/>
              <a:t>Change in lifestyle</a:t>
            </a:r>
          </a:p>
          <a:p>
            <a:r>
              <a:rPr lang="en-IN" dirty="0" smtClean="0"/>
              <a:t> </a:t>
            </a:r>
            <a:r>
              <a:rPr lang="en-US" dirty="0" smtClean="0"/>
              <a:t>Dietary changes can be helpful.</a:t>
            </a:r>
            <a:endParaRPr lang="en-IN" dirty="0" smtClean="0"/>
          </a:p>
          <a:p>
            <a:pPr lvl="0"/>
            <a:r>
              <a:rPr lang="en-US" dirty="0" smtClean="0"/>
              <a:t>Avoid foods and drinks that stimulate the intestines (such as caffeine, tea, or colas)</a:t>
            </a:r>
            <a:endParaRPr lang="en-IN" dirty="0" smtClean="0"/>
          </a:p>
          <a:p>
            <a:pPr lvl="0"/>
            <a:r>
              <a:rPr lang="en-US" dirty="0" smtClean="0"/>
              <a:t>Avoid large meals.</a:t>
            </a:r>
            <a:endParaRPr lang="en-IN" dirty="0" smtClean="0"/>
          </a:p>
          <a:p>
            <a:pPr lvl="0"/>
            <a:r>
              <a:rPr lang="en-US" dirty="0" smtClean="0"/>
              <a:t>Avoid wheat, rye, barley, chocolate, milk products, and alcohol.</a:t>
            </a:r>
            <a:endParaRPr lang="en-IN" dirty="0" smtClean="0"/>
          </a:p>
          <a:p>
            <a:pPr lvl="0"/>
            <a:r>
              <a:rPr lang="en-US" dirty="0" smtClean="0"/>
              <a:t>Increase dietary fiber.</a:t>
            </a:r>
            <a:endParaRPr lang="en-IN"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200" b="1" i="1" u="sng" dirty="0" smtClean="0">
                <a:effectLst>
                  <a:outerShdw blurRad="38100" dist="38100" dir="2700000" algn="tl">
                    <a:srgbClr val="000000">
                      <a:alpha val="43137"/>
                    </a:srgbClr>
                  </a:outerShdw>
                </a:effectLst>
                <a:latin typeface="+mn-lt"/>
              </a:rPr>
              <a:t> </a:t>
            </a:r>
            <a:r>
              <a:rPr lang="en-US" sz="3200" b="1" i="1" u="sng" dirty="0" smtClean="0">
                <a:solidFill>
                  <a:schemeClr val="tx1"/>
                </a:solidFill>
                <a:effectLst>
                  <a:outerShdw blurRad="38100" dist="38100" dir="2700000" algn="tl">
                    <a:srgbClr val="000000">
                      <a:alpha val="43137"/>
                    </a:srgbClr>
                  </a:outerShdw>
                </a:effectLst>
                <a:latin typeface="+mn-lt"/>
              </a:rPr>
              <a:t>PANCREAS</a:t>
            </a:r>
            <a:endParaRPr lang="en-US" sz="3200" b="1" i="1" u="sng"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1066800"/>
            <a:ext cx="8915400" cy="5791200"/>
          </a:xfrm>
        </p:spPr>
        <p:txBody>
          <a:bodyPr>
            <a:normAutofit/>
          </a:bodyPr>
          <a:lstStyle/>
          <a:p>
            <a:pPr>
              <a:buFont typeface="Wingdings" pitchFamily="2" charset="2"/>
              <a:buChar char="Ø"/>
            </a:pPr>
            <a:r>
              <a:rPr lang="en-US" sz="2800" dirty="0" smtClean="0"/>
              <a:t>Extended from below the stomach </a:t>
            </a:r>
            <a:r>
              <a:rPr lang="en-US" sz="2800" dirty="0" err="1" smtClean="0"/>
              <a:t>upto</a:t>
            </a:r>
            <a:r>
              <a:rPr lang="en-US" sz="2800" dirty="0" smtClean="0"/>
              <a:t> duodenum</a:t>
            </a:r>
          </a:p>
          <a:p>
            <a:pPr>
              <a:buFont typeface="Wingdings" pitchFamily="2" charset="2"/>
              <a:buChar char="Ø"/>
            </a:pPr>
            <a:r>
              <a:rPr lang="en-US" sz="2800" b="1" u="sng" dirty="0" smtClean="0"/>
              <a:t>Internal- endocrine function </a:t>
            </a:r>
          </a:p>
          <a:p>
            <a:pPr>
              <a:buNone/>
            </a:pPr>
            <a:r>
              <a:rPr lang="en-US" sz="2800" dirty="0" smtClean="0"/>
              <a:t>-</a:t>
            </a:r>
            <a:r>
              <a:rPr lang="en-US" sz="2800" dirty="0" smtClean="0">
                <a:effectLst>
                  <a:outerShdw blurRad="38100" dist="38100" dir="2700000" algn="tl">
                    <a:srgbClr val="000000">
                      <a:alpha val="43137"/>
                    </a:srgbClr>
                  </a:outerShdw>
                </a:effectLst>
              </a:rPr>
              <a:t>Insulin</a:t>
            </a:r>
          </a:p>
          <a:p>
            <a:pPr>
              <a:buNone/>
            </a:pPr>
            <a:r>
              <a:rPr lang="en-US" sz="2800" dirty="0" smtClean="0">
                <a:effectLst>
                  <a:outerShdw blurRad="38100" dist="38100" dir="2700000" algn="tl">
                    <a:srgbClr val="000000">
                      <a:alpha val="43137"/>
                    </a:srgbClr>
                  </a:outerShdw>
                </a:effectLst>
              </a:rPr>
              <a:t>-Glucagon</a:t>
            </a:r>
          </a:p>
          <a:p>
            <a:pPr>
              <a:buFont typeface="Wingdings" pitchFamily="2" charset="2"/>
              <a:buChar char="Ø"/>
            </a:pPr>
            <a:r>
              <a:rPr lang="en-US" sz="2800" b="1" u="sng" dirty="0" smtClean="0"/>
              <a:t>External-exocrine function</a:t>
            </a:r>
          </a:p>
          <a:p>
            <a:pPr>
              <a:buNone/>
            </a:pPr>
            <a:r>
              <a:rPr lang="en-US" sz="2800" dirty="0" smtClean="0"/>
              <a:t>-Amylase- CHO</a:t>
            </a:r>
          </a:p>
          <a:p>
            <a:pPr>
              <a:buNone/>
            </a:pPr>
            <a:r>
              <a:rPr lang="en-US" sz="2800" dirty="0" smtClean="0"/>
              <a:t>-</a:t>
            </a:r>
            <a:r>
              <a:rPr lang="en-US" sz="2800" dirty="0" err="1" smtClean="0"/>
              <a:t>Trypsin</a:t>
            </a:r>
            <a:r>
              <a:rPr lang="en-US" sz="2800" dirty="0" smtClean="0"/>
              <a:t> , </a:t>
            </a:r>
            <a:r>
              <a:rPr lang="en-US" sz="2800" dirty="0" err="1" smtClean="0"/>
              <a:t>chymotrypsin</a:t>
            </a:r>
            <a:r>
              <a:rPr lang="en-US" sz="2800" dirty="0" smtClean="0"/>
              <a:t> – protein</a:t>
            </a:r>
          </a:p>
          <a:p>
            <a:pPr>
              <a:buNone/>
            </a:pPr>
            <a:r>
              <a:rPr lang="en-US" sz="2800" dirty="0" smtClean="0"/>
              <a:t>-Lipase-fat </a:t>
            </a:r>
          </a:p>
          <a:p>
            <a:pPr>
              <a:buFont typeface="Wingdings" pitchFamily="2" charset="2"/>
              <a:buChar char="Ø"/>
            </a:pPr>
            <a:r>
              <a:rPr lang="en-US" sz="2800" dirty="0" smtClean="0"/>
              <a:t>Enzymes inactive </a:t>
            </a:r>
          </a:p>
          <a:p>
            <a:pPr>
              <a:buNone/>
            </a:pPr>
            <a:r>
              <a:rPr lang="en-US" sz="2800" dirty="0" smtClean="0"/>
              <a:t>until reaches duodenum .</a:t>
            </a:r>
          </a:p>
          <a:p>
            <a:pPr>
              <a:buNone/>
            </a:pPr>
            <a:endParaRPr lang="en-US" sz="2800" dirty="0" smtClean="0"/>
          </a:p>
          <a:p>
            <a:pPr>
              <a:buNone/>
            </a:pPr>
            <a:endParaRPr lang="en-US" dirty="0" smtClean="0"/>
          </a:p>
          <a:p>
            <a:pPr>
              <a:buNone/>
            </a:pPr>
            <a:endParaRPr lang="en-US" dirty="0" smtClean="0"/>
          </a:p>
        </p:txBody>
      </p:sp>
      <p:pic>
        <p:nvPicPr>
          <p:cNvPr id="3075" name="Picture 3" descr="C:\Users\shri krishna compute\Downloads\function.jpg"/>
          <p:cNvPicPr>
            <a:picLocks noChangeAspect="1" noChangeArrowheads="1"/>
          </p:cNvPicPr>
          <p:nvPr/>
        </p:nvPicPr>
        <p:blipFill>
          <a:blip r:embed="rId2"/>
          <a:srcRect/>
          <a:stretch>
            <a:fillRect/>
          </a:stretch>
        </p:blipFill>
        <p:spPr bwMode="auto">
          <a:xfrm>
            <a:off x="5638800" y="2971800"/>
            <a:ext cx="3505200" cy="38862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458200" cy="4572000"/>
          </a:xfrm>
        </p:spPr>
        <p:txBody>
          <a:bodyPr>
            <a:normAutofit/>
          </a:bodyPr>
          <a:lstStyle/>
          <a:p>
            <a:pPr>
              <a:buNone/>
            </a:pPr>
            <a:r>
              <a:rPr lang="en-US" b="1" dirty="0" smtClean="0"/>
              <a:t>   </a:t>
            </a:r>
          </a:p>
          <a:p>
            <a:pPr>
              <a:buNone/>
            </a:pPr>
            <a:endParaRPr lang="en-US" b="1" dirty="0" smtClean="0"/>
          </a:p>
          <a:p>
            <a:pPr>
              <a:buNone/>
            </a:pPr>
            <a:r>
              <a:rPr lang="en-US" b="1" dirty="0" smtClean="0"/>
              <a:t> </a:t>
            </a:r>
            <a:r>
              <a:rPr lang="en-US" sz="2800" b="1" dirty="0" smtClean="0"/>
              <a:t>IBD</a:t>
            </a:r>
            <a:r>
              <a:rPr lang="en-US" sz="2800" dirty="0" smtClean="0"/>
              <a:t> is a group of inflammatory conditions of the colon and small intestine.</a:t>
            </a:r>
          </a:p>
          <a:p>
            <a:pPr>
              <a:buNone/>
            </a:pPr>
            <a:r>
              <a:rPr lang="en-US" sz="2800" dirty="0" smtClean="0"/>
              <a:t>     </a:t>
            </a:r>
          </a:p>
          <a:p>
            <a:pPr>
              <a:buNone/>
            </a:pPr>
            <a:r>
              <a:rPr lang="en-US" sz="2800" dirty="0" smtClean="0"/>
              <a:t>     </a:t>
            </a:r>
          </a:p>
          <a:p>
            <a:pPr>
              <a:buNone/>
            </a:pPr>
            <a:endParaRPr lang="en-US" dirty="0"/>
          </a:p>
        </p:txBody>
      </p:sp>
      <p:pic>
        <p:nvPicPr>
          <p:cNvPr id="4099" name="Picture 3" descr="C:\Users\shri krishna compute\Downloads\T_Inflammatory_bowel_Disease1.jpg"/>
          <p:cNvPicPr>
            <a:picLocks noChangeAspect="1" noChangeArrowheads="1"/>
          </p:cNvPicPr>
          <p:nvPr/>
        </p:nvPicPr>
        <p:blipFill>
          <a:blip r:embed="rId2"/>
          <a:srcRect/>
          <a:stretch>
            <a:fillRect/>
          </a:stretch>
        </p:blipFill>
        <p:spPr bwMode="auto">
          <a:xfrm>
            <a:off x="457200" y="0"/>
            <a:ext cx="8229600" cy="2590800"/>
          </a:xfrm>
          <a:prstGeom prst="rect">
            <a:avLst/>
          </a:prstGeom>
          <a:noFill/>
        </p:spPr>
      </p:pic>
      <p:pic>
        <p:nvPicPr>
          <p:cNvPr id="4100" name="Picture 4" descr="C:\Users\shri krishna compute\Downloads\200710261525_33927_000.jpg"/>
          <p:cNvPicPr>
            <a:picLocks noChangeAspect="1" noChangeArrowheads="1"/>
          </p:cNvPicPr>
          <p:nvPr/>
        </p:nvPicPr>
        <p:blipFill>
          <a:blip r:embed="rId3"/>
          <a:srcRect/>
          <a:stretch>
            <a:fillRect/>
          </a:stretch>
        </p:blipFill>
        <p:spPr bwMode="auto">
          <a:xfrm>
            <a:off x="1371600" y="3581400"/>
            <a:ext cx="5562600" cy="28194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hri krishna compute\Downloads\19219.jpg"/>
          <p:cNvPicPr>
            <a:picLocks noGrp="1" noChangeAspect="1" noChangeArrowheads="1"/>
          </p:cNvPicPr>
          <p:nvPr>
            <p:ph idx="1"/>
          </p:nvPr>
        </p:nvPicPr>
        <p:blipFill>
          <a:blip r:embed="rId2"/>
          <a:srcRect/>
          <a:stretch>
            <a:fillRect/>
          </a:stretch>
        </p:blipFill>
        <p:spPr bwMode="auto">
          <a:xfrm>
            <a:off x="1219200" y="838200"/>
            <a:ext cx="6400800" cy="56388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4800" dirty="0" smtClean="0"/>
              <a:t>                </a:t>
            </a:r>
            <a:r>
              <a:rPr lang="en-US" sz="4800" b="1" u="sng" dirty="0" smtClean="0"/>
              <a:t>CRHON’S DISEASE</a:t>
            </a:r>
            <a:endParaRPr lang="en-US" sz="4800" b="1" u="sng" dirty="0"/>
          </a:p>
        </p:txBody>
      </p:sp>
      <p:pic>
        <p:nvPicPr>
          <p:cNvPr id="4" name="Picture 2" descr="C:\Users\shri krishna compute\Downloads\crohnsdiag.jpeg"/>
          <p:cNvPicPr>
            <a:picLocks noGrp="1" noChangeAspect="1" noChangeArrowheads="1"/>
          </p:cNvPicPr>
          <p:nvPr>
            <p:ph idx="1"/>
          </p:nvPr>
        </p:nvPicPr>
        <p:blipFill>
          <a:blip r:embed="rId2"/>
          <a:stretch>
            <a:fillRect/>
          </a:stretch>
        </p:blipFill>
        <p:spPr bwMode="auto">
          <a:xfrm>
            <a:off x="1447800" y="1447800"/>
            <a:ext cx="6248400" cy="54102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457200" y="1371600"/>
            <a:ext cx="8229600" cy="4953000"/>
          </a:xfrm>
        </p:spPr>
        <p:txBody>
          <a:bodyPr/>
          <a:lstStyle/>
          <a:p>
            <a:pPr marL="514350" indent="-514350">
              <a:buFont typeface="Wingdings" pitchFamily="2" charset="2"/>
              <a:buChar char="Ø"/>
            </a:pPr>
            <a:r>
              <a:rPr lang="en-US" dirty="0" smtClean="0">
                <a:latin typeface="Times New Roman" pitchFamily="18" charset="0"/>
                <a:cs typeface="Times New Roman" pitchFamily="18" charset="0"/>
              </a:rPr>
              <a:t> Infection by certain bacteria, such as strains of </a:t>
            </a:r>
            <a:r>
              <a:rPr lang="en-US" b="1" u="sng" dirty="0" smtClean="0">
                <a:effectLst>
                  <a:outerShdw blurRad="38100" dist="38100" dir="2700000" algn="tl">
                    <a:srgbClr val="000000">
                      <a:alpha val="43137"/>
                    </a:srgbClr>
                  </a:outerShdw>
                </a:effectLst>
                <a:latin typeface="Times New Roman" pitchFamily="18" charset="0"/>
                <a:cs typeface="Times New Roman" pitchFamily="18" charset="0"/>
              </a:rPr>
              <a:t>mycobacterium</a:t>
            </a:r>
            <a:r>
              <a:rPr lang="en-US" dirty="0" smtClean="0">
                <a:latin typeface="Times New Roman" pitchFamily="18" charset="0"/>
                <a:cs typeface="Times New Roman" pitchFamily="18" charset="0"/>
              </a:rPr>
              <a:t>, may be the cause of </a:t>
            </a:r>
            <a:r>
              <a:rPr lang="en-US" dirty="0" err="1" smtClean="0">
                <a:latin typeface="Times New Roman" pitchFamily="18" charset="0"/>
                <a:cs typeface="Times New Roman" pitchFamily="18" charset="0"/>
              </a:rPr>
              <a:t>Crohn's</a:t>
            </a:r>
            <a:r>
              <a:rPr lang="en-US" dirty="0" smtClean="0">
                <a:latin typeface="Times New Roman" pitchFamily="18" charset="0"/>
                <a:cs typeface="Times New Roman" pitchFamily="18" charset="0"/>
              </a:rPr>
              <a:t> disease. </a:t>
            </a:r>
          </a:p>
          <a:p>
            <a:pPr>
              <a:buFont typeface="Wingdings" pitchFamily="2" charset="2"/>
              <a:buChar char="Ø"/>
            </a:pPr>
            <a:r>
              <a:rPr lang="en-US" b="1" u="sng" dirty="0" smtClean="0">
                <a:effectLst>
                  <a:outerShdw blurRad="38100" dist="38100" dir="2700000" algn="tl">
                    <a:srgbClr val="000000">
                      <a:alpha val="43137"/>
                    </a:srgbClr>
                  </a:outerShdw>
                </a:effectLst>
                <a:latin typeface="Times New Roman" pitchFamily="18" charset="0"/>
                <a:cs typeface="Times New Roman" pitchFamily="18" charset="0"/>
              </a:rPr>
              <a:t>Activation of the immune system </a:t>
            </a:r>
            <a:r>
              <a:rPr lang="en-US" dirty="0" smtClean="0">
                <a:latin typeface="Times New Roman" pitchFamily="18" charset="0"/>
                <a:cs typeface="Times New Roman" pitchFamily="18" charset="0"/>
              </a:rPr>
              <a:t>causes inflammation within the tissues. </a:t>
            </a:r>
          </a:p>
          <a:p>
            <a:pPr>
              <a:buFont typeface="Wingdings" pitchFamily="2" charset="2"/>
              <a:buChar char="Ø"/>
            </a:pPr>
            <a:r>
              <a:rPr lang="en-US" dirty="0" smtClean="0">
                <a:latin typeface="Times New Roman" pitchFamily="18" charset="0"/>
                <a:cs typeface="Times New Roman" pitchFamily="18" charset="0"/>
              </a:rPr>
              <a:t>First degree relatives </a:t>
            </a:r>
            <a:r>
              <a:rPr lang="en-US" b="1" dirty="0" smtClean="0">
                <a:latin typeface="Times New Roman" pitchFamily="18" charset="0"/>
                <a:cs typeface="Times New Roman" pitchFamily="18" charset="0"/>
              </a:rPr>
              <a:t>(</a:t>
            </a:r>
            <a:r>
              <a:rPr lang="en-US" b="1" u="sng" dirty="0" smtClean="0">
                <a:latin typeface="Times New Roman" pitchFamily="18" charset="0"/>
                <a:cs typeface="Times New Roman" pitchFamily="18" charset="0"/>
              </a:rPr>
              <a:t>brothers, sisters, children, and parents)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people with IBD are more likely to develop these diseases. </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4400" b="1" dirty="0" smtClean="0"/>
              <a:t>How CROHN’S DISEASE EFFECTS INTESTINE</a:t>
            </a:r>
            <a:endParaRPr lang="en-US" sz="4400" b="1" dirty="0"/>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It  causes small, scattered, shallow, crater-like ulcerations (erosions) on the inner surface of the bowel. </a:t>
            </a:r>
          </a:p>
          <a:p>
            <a:r>
              <a:rPr lang="en-US" dirty="0" smtClean="0">
                <a:latin typeface="Times New Roman" pitchFamily="18" charset="0"/>
                <a:cs typeface="Times New Roman" pitchFamily="18" charset="0"/>
              </a:rPr>
              <a:t>Then the erosions become deeper and larger, ultimately becoming true ulcers (which are deeper than erosions), and causing scarring and stiffness of the bowel. </a:t>
            </a:r>
          </a:p>
          <a:p>
            <a:r>
              <a:rPr lang="en-US" dirty="0" smtClean="0">
                <a:latin typeface="Times New Roman" pitchFamily="18" charset="0"/>
                <a:cs typeface="Times New Roman" pitchFamily="18" charset="0"/>
              </a:rPr>
              <a:t>The bowel becomes increasingly narrowed, and ultimately can become obstructed. </a:t>
            </a:r>
          </a:p>
          <a:p>
            <a:r>
              <a:rPr lang="en-US" dirty="0" smtClean="0">
                <a:latin typeface="Times New Roman" pitchFamily="18" charset="0"/>
                <a:cs typeface="Times New Roman" pitchFamily="18" charset="0"/>
              </a:rPr>
              <a:t>Deep ulcers can puncture holes in the wall of the bowel, and bacteria can spread to infect adjacent organs and to the empty abdominal cavity and form  pus and other infections.</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14400"/>
          </a:xfrm>
        </p:spPr>
        <p:txBody>
          <a:bodyPr>
            <a:normAutofit/>
          </a:bodyPr>
          <a:lstStyle/>
          <a:p>
            <a:r>
              <a:rPr lang="en-US" dirty="0" smtClean="0"/>
              <a:t>   </a:t>
            </a:r>
            <a:r>
              <a:rPr lang="en-US" sz="3600" b="1" u="sng" dirty="0" smtClean="0">
                <a:latin typeface="+mn-lt"/>
              </a:rPr>
              <a:t>TYPES and SYMPTOMS</a:t>
            </a:r>
            <a:endParaRPr lang="en-US" sz="3600" b="1" u="sng" dirty="0">
              <a:latin typeface="+mn-lt"/>
            </a:endParaRPr>
          </a:p>
        </p:txBody>
      </p:sp>
      <p:sp>
        <p:nvSpPr>
          <p:cNvPr id="3" name="Content Placeholder 2"/>
          <p:cNvSpPr>
            <a:spLocks noGrp="1"/>
          </p:cNvSpPr>
          <p:nvPr>
            <p:ph idx="1"/>
          </p:nvPr>
        </p:nvSpPr>
        <p:spPr>
          <a:xfrm>
            <a:off x="228600" y="914400"/>
            <a:ext cx="8382000" cy="5943600"/>
          </a:xfrm>
        </p:spPr>
        <p:txBody>
          <a:bodyPr>
            <a:normAutofit lnSpcReduction="10000"/>
          </a:bodyPr>
          <a:lstStyle/>
          <a:p>
            <a:pPr>
              <a:buNone/>
            </a:pPr>
            <a:r>
              <a:rPr lang="en-US" b="1" dirty="0" err="1" smtClean="0"/>
              <a:t>Crohn's</a:t>
            </a:r>
            <a:r>
              <a:rPr lang="en-US" b="1" dirty="0" smtClean="0"/>
              <a:t> colitis- </a:t>
            </a:r>
            <a:r>
              <a:rPr lang="en-US" b="1" dirty="0" err="1" smtClean="0"/>
              <a:t>inflamation</a:t>
            </a:r>
            <a:r>
              <a:rPr lang="en-US" b="1" dirty="0" smtClean="0"/>
              <a:t> of colon</a:t>
            </a:r>
          </a:p>
          <a:p>
            <a:pPr>
              <a:buNone/>
            </a:pPr>
            <a:r>
              <a:rPr lang="en-US" dirty="0" smtClean="0"/>
              <a:t> - abdominal pain</a:t>
            </a:r>
          </a:p>
          <a:p>
            <a:pPr>
              <a:buNone/>
            </a:pPr>
            <a:r>
              <a:rPr lang="en-US" dirty="0" smtClean="0"/>
              <a:t>  -bloody diarrhea</a:t>
            </a:r>
          </a:p>
          <a:p>
            <a:pPr>
              <a:buFontTx/>
              <a:buChar char="-"/>
            </a:pPr>
            <a:endParaRPr lang="en-US" b="1" dirty="0" smtClean="0"/>
          </a:p>
          <a:p>
            <a:pPr>
              <a:buNone/>
            </a:pPr>
            <a:r>
              <a:rPr lang="en-US" b="1" dirty="0" err="1" smtClean="0"/>
              <a:t>Crohn’s</a:t>
            </a:r>
            <a:r>
              <a:rPr lang="en-US" b="1" dirty="0" smtClean="0"/>
              <a:t> enteritis – </a:t>
            </a:r>
            <a:r>
              <a:rPr lang="en-US" b="1" dirty="0" err="1" smtClean="0"/>
              <a:t>inflamation</a:t>
            </a:r>
            <a:r>
              <a:rPr lang="en-US" b="1" dirty="0" smtClean="0"/>
              <a:t> of intestine</a:t>
            </a:r>
          </a:p>
          <a:p>
            <a:pPr>
              <a:buNone/>
            </a:pPr>
            <a:r>
              <a:rPr lang="en-US" b="1" dirty="0" smtClean="0"/>
              <a:t>  -</a:t>
            </a:r>
            <a:r>
              <a:rPr lang="en-US" dirty="0" smtClean="0"/>
              <a:t> abdominal pain </a:t>
            </a:r>
          </a:p>
          <a:p>
            <a:pPr>
              <a:buNone/>
            </a:pPr>
            <a:r>
              <a:rPr lang="en-US" dirty="0" smtClean="0"/>
              <a:t>   - diarrhea</a:t>
            </a:r>
          </a:p>
          <a:p>
            <a:pPr>
              <a:buNone/>
            </a:pPr>
            <a:endParaRPr lang="en-US" dirty="0" smtClean="0"/>
          </a:p>
          <a:p>
            <a:pPr>
              <a:buNone/>
            </a:pPr>
            <a:r>
              <a:rPr lang="en-US" b="1" dirty="0" err="1" smtClean="0"/>
              <a:t>Crohn's</a:t>
            </a:r>
            <a:r>
              <a:rPr lang="en-US" b="1" dirty="0" smtClean="0"/>
              <a:t> terminal ileitis -</a:t>
            </a:r>
            <a:r>
              <a:rPr lang="en-US" dirty="0" smtClean="0"/>
              <a:t> inflammation that affects only the very end of the small intestine (terminal ileum)</a:t>
            </a:r>
          </a:p>
          <a:p>
            <a:pPr>
              <a:buNone/>
            </a:pPr>
            <a:endParaRPr lang="en-US" dirty="0" smtClean="0"/>
          </a:p>
          <a:p>
            <a:pPr>
              <a:buNone/>
            </a:pPr>
            <a:r>
              <a:rPr lang="en-US" b="1" dirty="0" err="1" smtClean="0"/>
              <a:t>Crohn's</a:t>
            </a:r>
            <a:r>
              <a:rPr lang="en-US" b="1" dirty="0" smtClean="0"/>
              <a:t> </a:t>
            </a:r>
            <a:r>
              <a:rPr lang="en-US" b="1" dirty="0" err="1" smtClean="0"/>
              <a:t>entero</a:t>
            </a:r>
            <a:r>
              <a:rPr lang="en-US" b="1" dirty="0" smtClean="0"/>
              <a:t>-colitis and </a:t>
            </a:r>
            <a:r>
              <a:rPr lang="en-US" b="1" dirty="0" err="1" smtClean="0"/>
              <a:t>ileo</a:t>
            </a:r>
            <a:r>
              <a:rPr lang="en-US" b="1" dirty="0" smtClean="0"/>
              <a:t>-colitis-</a:t>
            </a:r>
            <a:r>
              <a:rPr lang="en-US" dirty="0" smtClean="0"/>
              <a:t>inflammation that involve both the small intestine and the colon</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4800" b="1" u="sng" dirty="0" smtClean="0"/>
              <a:t>Ulcerative colitis</a:t>
            </a:r>
            <a:endParaRPr lang="en-US" sz="4800" u="sng" dirty="0"/>
          </a:p>
        </p:txBody>
      </p:sp>
      <p:sp>
        <p:nvSpPr>
          <p:cNvPr id="3" name="Content Placeholder 2"/>
          <p:cNvSpPr>
            <a:spLocks noGrp="1"/>
          </p:cNvSpPr>
          <p:nvPr>
            <p:ph idx="1"/>
          </p:nvPr>
        </p:nvSpPr>
        <p:spPr>
          <a:xfrm>
            <a:off x="304800" y="1066800"/>
            <a:ext cx="8305800" cy="5791200"/>
          </a:xfrm>
        </p:spPr>
        <p:txBody>
          <a:bodyPr/>
          <a:lstStyle/>
          <a:p>
            <a:pPr>
              <a:buNone/>
            </a:pPr>
            <a:endParaRPr lang="en-US" dirty="0" smtClean="0"/>
          </a:p>
          <a:p>
            <a:r>
              <a:rPr lang="en-US" dirty="0" smtClean="0"/>
              <a:t> Ulcerative colitis is  a disease of the colon (large intestine), that includes:</a:t>
            </a:r>
          </a:p>
          <a:p>
            <a:pPr>
              <a:buNone/>
            </a:pPr>
            <a:r>
              <a:rPr lang="en-US" dirty="0" smtClean="0"/>
              <a:t>    </a:t>
            </a:r>
            <a:r>
              <a:rPr lang="en-US" b="1" dirty="0" smtClean="0"/>
              <a:t>ulcers or open sores</a:t>
            </a:r>
            <a:r>
              <a:rPr lang="en-US" dirty="0" smtClean="0"/>
              <a:t>.</a:t>
            </a:r>
          </a:p>
          <a:p>
            <a:r>
              <a:rPr lang="en-US" dirty="0" smtClean="0">
                <a:latin typeface="Times New Roman" pitchFamily="18" charset="0"/>
                <a:cs typeface="Times New Roman" pitchFamily="18" charset="0"/>
              </a:rPr>
              <a:t> It causes inflammation of the colon's inner lining and the rectal wall, which becomes red, swollen, and ulcerated.</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b="1" u="sng" dirty="0" smtClean="0">
                <a:latin typeface="+mn-lt"/>
              </a:rPr>
              <a:t>CAUSES</a:t>
            </a:r>
            <a:endParaRPr lang="en-US" sz="3200" b="1" u="sng" dirty="0">
              <a:latin typeface="+mn-lt"/>
            </a:endParaRPr>
          </a:p>
        </p:txBody>
      </p:sp>
      <p:sp>
        <p:nvSpPr>
          <p:cNvPr id="3" name="Content Placeholder 2"/>
          <p:cNvSpPr>
            <a:spLocks noGrp="1"/>
          </p:cNvSpPr>
          <p:nvPr>
            <p:ph idx="1"/>
          </p:nvPr>
        </p:nvSpPr>
        <p:spPr>
          <a:xfrm>
            <a:off x="457200" y="1219200"/>
            <a:ext cx="7467600" cy="5486400"/>
          </a:xfrm>
        </p:spPr>
        <p:txBody>
          <a:bodyPr>
            <a:normAutofit/>
          </a:bodyPr>
          <a:lstStyle/>
          <a:p>
            <a:pPr>
              <a:buFont typeface="Wingdings" pitchFamily="2" charset="2"/>
              <a:buChar char="Ø"/>
            </a:pPr>
            <a:r>
              <a:rPr lang="en-US" sz="2800" dirty="0" smtClean="0"/>
              <a:t>Genetic factors</a:t>
            </a:r>
          </a:p>
          <a:p>
            <a:pPr marL="514350" indent="-514350">
              <a:buFont typeface="Wingdings" pitchFamily="2" charset="2"/>
              <a:buChar char="Ø"/>
            </a:pPr>
            <a:r>
              <a:rPr lang="en-US" sz="2800" dirty="0" smtClean="0"/>
              <a:t>Diet</a:t>
            </a:r>
          </a:p>
          <a:p>
            <a:pPr>
              <a:buFont typeface="Wingdings" pitchFamily="2" charset="2"/>
              <a:buChar char="Ø"/>
            </a:pPr>
            <a:r>
              <a:rPr lang="en-US" sz="2800" dirty="0" smtClean="0"/>
              <a:t>Stress</a:t>
            </a:r>
          </a:p>
          <a:p>
            <a:pPr>
              <a:buFont typeface="Wingdings" pitchFamily="2" charset="2"/>
              <a:buChar char="Ø"/>
            </a:pPr>
            <a:r>
              <a:rPr lang="en-US" sz="2800" dirty="0" smtClean="0"/>
              <a:t>Autoimmune disease- immune system malfunctions.</a:t>
            </a:r>
          </a:p>
          <a:p>
            <a:pPr>
              <a:buFont typeface="Wingdings" pitchFamily="2" charset="2"/>
              <a:buChar char="Ø"/>
            </a:pPr>
            <a:r>
              <a:rPr lang="en-US" sz="2800" dirty="0" smtClean="0"/>
              <a:t> Intake of antibiotics </a:t>
            </a:r>
          </a:p>
          <a:p>
            <a:pPr>
              <a:buNone/>
            </a:pPr>
            <a:r>
              <a:rPr lang="en-US" sz="2800" dirty="0" smtClean="0"/>
              <a:t>   </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dirty="0" smtClean="0"/>
              <a:t>  </a:t>
            </a:r>
            <a:r>
              <a:rPr lang="en-US" sz="3600" b="1" u="sng" dirty="0" smtClean="0">
                <a:latin typeface="+mn-lt"/>
              </a:rPr>
              <a:t>TYPES and SYMPTOMS</a:t>
            </a:r>
            <a:endParaRPr lang="en-US" sz="3600" b="1" u="sng" dirty="0">
              <a:latin typeface="+mn-lt"/>
            </a:endParaRPr>
          </a:p>
        </p:txBody>
      </p:sp>
      <p:sp>
        <p:nvSpPr>
          <p:cNvPr id="3" name="Content Placeholder 2"/>
          <p:cNvSpPr>
            <a:spLocks noGrp="1"/>
          </p:cNvSpPr>
          <p:nvPr>
            <p:ph idx="1"/>
          </p:nvPr>
        </p:nvSpPr>
        <p:spPr>
          <a:xfrm>
            <a:off x="228600" y="1066800"/>
            <a:ext cx="8458200" cy="5791200"/>
          </a:xfrm>
        </p:spPr>
        <p:txBody>
          <a:bodyPr>
            <a:normAutofit lnSpcReduction="10000"/>
          </a:bodyPr>
          <a:lstStyle/>
          <a:p>
            <a:pPr>
              <a:buNone/>
            </a:pPr>
            <a:r>
              <a:rPr lang="en-US" b="1" dirty="0" smtClean="0"/>
              <a:t>Ulcerative proctitis</a:t>
            </a:r>
            <a:r>
              <a:rPr lang="en-US" dirty="0" smtClean="0"/>
              <a:t> - inflammation that is limited to the rectum.</a:t>
            </a:r>
          </a:p>
          <a:p>
            <a:pPr>
              <a:buFontTx/>
              <a:buChar char="-"/>
            </a:pPr>
            <a:r>
              <a:rPr lang="en-US" dirty="0" smtClean="0"/>
              <a:t>Rectal bleeding</a:t>
            </a:r>
          </a:p>
          <a:p>
            <a:pPr>
              <a:buFontTx/>
              <a:buChar char="-"/>
            </a:pPr>
            <a:r>
              <a:rPr lang="en-US" dirty="0" smtClean="0"/>
              <a:t>-rectal pain</a:t>
            </a:r>
          </a:p>
          <a:p>
            <a:pPr>
              <a:buFontTx/>
              <a:buChar char="-"/>
            </a:pPr>
            <a:r>
              <a:rPr lang="en-US" dirty="0" smtClean="0"/>
              <a:t>- rectal inflammation</a:t>
            </a:r>
          </a:p>
          <a:p>
            <a:pPr>
              <a:buFontTx/>
              <a:buChar char="-"/>
            </a:pPr>
            <a:r>
              <a:rPr lang="en-US" dirty="0" smtClean="0"/>
              <a:t>- urgency</a:t>
            </a:r>
          </a:p>
          <a:p>
            <a:pPr>
              <a:buNone/>
            </a:pPr>
            <a:r>
              <a:rPr lang="en-US" b="1" dirty="0" smtClean="0"/>
              <a:t>Proctosigmoiditis - </a:t>
            </a:r>
            <a:r>
              <a:rPr lang="en-US" dirty="0" smtClean="0"/>
              <a:t> inflammation of the rectum and the sigmoid colon (a short segment of the colon contiguous to the rectum).</a:t>
            </a:r>
          </a:p>
          <a:p>
            <a:pPr>
              <a:buFontTx/>
              <a:buChar char="-"/>
            </a:pPr>
            <a:r>
              <a:rPr lang="en-US" dirty="0" smtClean="0"/>
              <a:t>-rectal bleeding</a:t>
            </a:r>
          </a:p>
          <a:p>
            <a:pPr>
              <a:buFontTx/>
              <a:buChar char="-"/>
            </a:pPr>
            <a:r>
              <a:rPr lang="en-US" dirty="0" smtClean="0"/>
              <a:t>-urgency</a:t>
            </a:r>
          </a:p>
          <a:p>
            <a:pPr>
              <a:buFontTx/>
              <a:buChar char="-"/>
            </a:pPr>
            <a:r>
              <a:rPr lang="en-US" dirty="0" smtClean="0"/>
              <a:t>- diarrhea</a:t>
            </a:r>
          </a:p>
          <a:p>
            <a:pPr>
              <a:buFontTx/>
              <a:buChar char="-"/>
            </a:pPr>
            <a:r>
              <a:rPr lang="en-US" dirty="0" smtClean="0"/>
              <a:t>-cramps</a:t>
            </a:r>
          </a:p>
          <a:p>
            <a:pPr>
              <a:buFontTx/>
              <a:buChar char="-"/>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924800" cy="6553200"/>
          </a:xfrm>
        </p:spPr>
        <p:txBody>
          <a:bodyPr>
            <a:normAutofit lnSpcReduction="10000"/>
          </a:bodyPr>
          <a:lstStyle/>
          <a:p>
            <a:pPr>
              <a:buNone/>
            </a:pPr>
            <a:r>
              <a:rPr lang="en-US" b="1" dirty="0" smtClean="0"/>
              <a:t>Left-sided colitis</a:t>
            </a:r>
            <a:r>
              <a:rPr lang="en-US" dirty="0" smtClean="0"/>
              <a:t> -inflammation that starts at the rectum and extends up the left colon (sigmoid colon and the descending colon).</a:t>
            </a:r>
          </a:p>
          <a:p>
            <a:pPr>
              <a:buFontTx/>
              <a:buChar char="-"/>
            </a:pPr>
            <a:r>
              <a:rPr lang="en-US" dirty="0" smtClean="0"/>
              <a:t>bloody diarrhea</a:t>
            </a:r>
          </a:p>
          <a:p>
            <a:pPr>
              <a:buFontTx/>
              <a:buChar char="-"/>
            </a:pPr>
            <a:r>
              <a:rPr lang="en-US" dirty="0" smtClean="0"/>
              <a:t> abdominal cramps</a:t>
            </a:r>
          </a:p>
          <a:p>
            <a:pPr>
              <a:buFontTx/>
              <a:buChar char="-"/>
            </a:pPr>
            <a:r>
              <a:rPr lang="en-US" dirty="0" smtClean="0"/>
              <a:t>weight loss</a:t>
            </a:r>
          </a:p>
          <a:p>
            <a:pPr>
              <a:buFontTx/>
              <a:buChar char="-"/>
            </a:pPr>
            <a:r>
              <a:rPr lang="en-US" dirty="0" smtClean="0"/>
              <a:t> left-sided abdominal pain</a:t>
            </a:r>
          </a:p>
          <a:p>
            <a:pPr>
              <a:buNone/>
            </a:pPr>
            <a:r>
              <a:rPr lang="en-US" dirty="0" smtClean="0"/>
              <a:t> </a:t>
            </a:r>
            <a:r>
              <a:rPr lang="en-US" b="1" dirty="0" err="1" smtClean="0"/>
              <a:t>Pancolitis</a:t>
            </a:r>
            <a:r>
              <a:rPr lang="en-US" b="1" dirty="0" smtClean="0"/>
              <a:t> or Universal colitis-</a:t>
            </a:r>
            <a:r>
              <a:rPr lang="en-US" dirty="0" smtClean="0"/>
              <a:t> inflammation affecting the entire colon (right colon, left colon, transverse colon and the rectum).</a:t>
            </a:r>
          </a:p>
          <a:p>
            <a:pPr>
              <a:buFontTx/>
              <a:buChar char="-"/>
            </a:pPr>
            <a:r>
              <a:rPr lang="en-US" dirty="0" smtClean="0"/>
              <a:t>bloody diarrhea</a:t>
            </a:r>
          </a:p>
          <a:p>
            <a:pPr>
              <a:buFontTx/>
              <a:buChar char="-"/>
            </a:pPr>
            <a:r>
              <a:rPr lang="en-US" dirty="0" smtClean="0"/>
              <a:t> abdominal pain and cramps</a:t>
            </a:r>
          </a:p>
          <a:p>
            <a:pPr>
              <a:buFontTx/>
              <a:buChar char="-"/>
            </a:pPr>
            <a:r>
              <a:rPr lang="en-US" dirty="0" smtClean="0"/>
              <a:t> weight loss,</a:t>
            </a:r>
          </a:p>
          <a:p>
            <a:pPr>
              <a:buFontTx/>
              <a:buChar char="-"/>
            </a:pPr>
            <a:r>
              <a:rPr lang="en-US" dirty="0" smtClean="0"/>
              <a:t> fatigue</a:t>
            </a:r>
          </a:p>
          <a:p>
            <a:pPr>
              <a:buFontTx/>
              <a:buChar char="-"/>
            </a:pPr>
            <a:r>
              <a:rPr lang="en-US" dirty="0" smtClean="0"/>
              <a:t> fever, and night sweats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3788</TotalTime>
  <Words>5694</Words>
  <Application>Microsoft Office PowerPoint</Application>
  <PresentationFormat>On-screen Show (4:3)</PresentationFormat>
  <Paragraphs>1076</Paragraphs>
  <Slides>134</Slides>
  <Notes>4</Notes>
  <HiddenSlides>0</HiddenSlides>
  <MMClips>0</MMClip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Flow</vt:lpstr>
      <vt:lpstr>GASTRO – INTESTINAL TRACT DISEASES</vt:lpstr>
      <vt:lpstr>   GASTROINTESTINAL TRACT</vt:lpstr>
      <vt:lpstr>      INGESTION and DIGESTION</vt:lpstr>
      <vt:lpstr>Slide 4</vt:lpstr>
      <vt:lpstr>Slide 5</vt:lpstr>
      <vt:lpstr>Ph level of GIT</vt:lpstr>
      <vt:lpstr>     LIVER</vt:lpstr>
      <vt:lpstr> GALLBLADDER</vt:lpstr>
      <vt:lpstr> PANCREAS</vt:lpstr>
      <vt:lpstr>ABSORPTION and DIGESTION</vt:lpstr>
      <vt:lpstr>Slide 11</vt:lpstr>
      <vt:lpstr>Slide 12</vt:lpstr>
      <vt:lpstr>  VILLI</vt:lpstr>
      <vt:lpstr>LARGE INTESTINE(COLON)</vt:lpstr>
      <vt:lpstr>Slide 15</vt:lpstr>
      <vt:lpstr>BACTERIAL ACTION on PROTEIN </vt:lpstr>
      <vt:lpstr>Bacterial Action on CHO</vt:lpstr>
      <vt:lpstr>Slide 18</vt:lpstr>
      <vt:lpstr>Slide 19</vt:lpstr>
      <vt:lpstr>Hormones in Gastrointestinal tract</vt:lpstr>
      <vt:lpstr>Slide 21</vt:lpstr>
      <vt:lpstr>Slide 22</vt:lpstr>
      <vt:lpstr>CONSTIPATION</vt:lpstr>
      <vt:lpstr>Slide 24</vt:lpstr>
      <vt:lpstr>CAUSES</vt:lpstr>
      <vt:lpstr>Slide 26</vt:lpstr>
      <vt:lpstr>TYPES </vt:lpstr>
      <vt:lpstr>ATONIC CONSTIPATION</vt:lpstr>
      <vt:lpstr>SPASTIC CONSTIPATION</vt:lpstr>
      <vt:lpstr>OBSTRUCTIVE CONSTIPATION</vt:lpstr>
      <vt:lpstr>DIAGNOSIS AND TESTS</vt:lpstr>
      <vt:lpstr>Slide 32</vt:lpstr>
      <vt:lpstr>Slide 33</vt:lpstr>
      <vt:lpstr>Slide 34</vt:lpstr>
      <vt:lpstr>BAREUM ENEMA TEST</vt:lpstr>
      <vt:lpstr>Slide 36</vt:lpstr>
      <vt:lpstr>Slide 37</vt:lpstr>
      <vt:lpstr>Slide 38</vt:lpstr>
      <vt:lpstr>Slide 39</vt:lpstr>
      <vt:lpstr>SYMPTOMS</vt:lpstr>
      <vt:lpstr>Aims of Treatment</vt:lpstr>
      <vt:lpstr>Dietary management</vt:lpstr>
      <vt:lpstr>Slide 43</vt:lpstr>
      <vt:lpstr>Slide 44</vt:lpstr>
      <vt:lpstr>FLATULENCE</vt:lpstr>
      <vt:lpstr>Slide 46</vt:lpstr>
      <vt:lpstr>CAUSES</vt:lpstr>
      <vt:lpstr>SYMPTOMS</vt:lpstr>
      <vt:lpstr>Slide 49</vt:lpstr>
      <vt:lpstr>Diagnosis</vt:lpstr>
      <vt:lpstr>Treatment</vt:lpstr>
      <vt:lpstr>Slide 52</vt:lpstr>
      <vt:lpstr>MALABSORPTION SYNDROME</vt:lpstr>
      <vt:lpstr>AETIOLOGY</vt:lpstr>
      <vt:lpstr>Slide 55</vt:lpstr>
      <vt:lpstr>Slide 56</vt:lpstr>
      <vt:lpstr>Slide 57</vt:lpstr>
      <vt:lpstr>Symptoms </vt:lpstr>
      <vt:lpstr>CELIAC DISEASE</vt:lpstr>
      <vt:lpstr>Immune system damage villi </vt:lpstr>
      <vt:lpstr>GLUTEN</vt:lpstr>
      <vt:lpstr>FOODS</vt:lpstr>
      <vt:lpstr>SYMPTOMS</vt:lpstr>
      <vt:lpstr>  Diagnosis</vt:lpstr>
      <vt:lpstr>Slide 65</vt:lpstr>
      <vt:lpstr>Medical management</vt:lpstr>
      <vt:lpstr>Slide 67</vt:lpstr>
      <vt:lpstr>Slide 68</vt:lpstr>
      <vt:lpstr>Slide 69</vt:lpstr>
      <vt:lpstr>Slide 70</vt:lpstr>
      <vt:lpstr>Slide 71</vt:lpstr>
      <vt:lpstr>Slide 72</vt:lpstr>
      <vt:lpstr>DIAGNOSIS</vt:lpstr>
      <vt:lpstr>Slide 74</vt:lpstr>
      <vt:lpstr>Levels of LACTOSE in milk foods </vt:lpstr>
      <vt:lpstr>SYMPTOMS </vt:lpstr>
      <vt:lpstr>   STEATORRHEA</vt:lpstr>
      <vt:lpstr>CAUSES</vt:lpstr>
      <vt:lpstr>  symptoms</vt:lpstr>
      <vt:lpstr>Slide 80</vt:lpstr>
      <vt:lpstr>Slide 81</vt:lpstr>
      <vt:lpstr>Slide 82</vt:lpstr>
      <vt:lpstr>Nutritional care</vt:lpstr>
      <vt:lpstr>IRRITABLE BOWEL SYNDROME</vt:lpstr>
      <vt:lpstr>CAUSES</vt:lpstr>
      <vt:lpstr>SYMPTOMS</vt:lpstr>
      <vt:lpstr>DIAGNOSIS AND TESTS</vt:lpstr>
      <vt:lpstr>Slide 88</vt:lpstr>
      <vt:lpstr>NUTRITIONAL CARE</vt:lpstr>
      <vt:lpstr>Slide 90</vt:lpstr>
      <vt:lpstr>Slide 91</vt:lpstr>
      <vt:lpstr>                CRHON’S DISEASE</vt:lpstr>
      <vt:lpstr>CAUSES</vt:lpstr>
      <vt:lpstr>How CROHN’S DISEASE EFFECTS INTESTINE</vt:lpstr>
      <vt:lpstr>   TYPES and SYMPTOMS</vt:lpstr>
      <vt:lpstr>Ulcerative colitis</vt:lpstr>
      <vt:lpstr>CAUSES</vt:lpstr>
      <vt:lpstr>  TYPES and SYMPTOMS</vt:lpstr>
      <vt:lpstr>Slide 99</vt:lpstr>
      <vt:lpstr>Slide 100</vt:lpstr>
      <vt:lpstr>Slide 101</vt:lpstr>
      <vt:lpstr>Slide 102</vt:lpstr>
      <vt:lpstr>Slide 103</vt:lpstr>
      <vt:lpstr>Nutritional care</vt:lpstr>
      <vt:lpstr>Slide 105</vt:lpstr>
      <vt:lpstr>                  COMPARISON</vt:lpstr>
      <vt:lpstr>Slide 107</vt:lpstr>
      <vt:lpstr>Slide 108</vt:lpstr>
      <vt:lpstr>Slide 109</vt:lpstr>
      <vt:lpstr>            DIVERTICULITIS</vt:lpstr>
      <vt:lpstr>Slide 111</vt:lpstr>
      <vt:lpstr>   SYMPTOMS</vt:lpstr>
      <vt:lpstr>TREATMENT</vt:lpstr>
      <vt:lpstr>Slide 114</vt:lpstr>
      <vt:lpstr>DIET</vt:lpstr>
      <vt:lpstr>Short bowel syndrome</vt:lpstr>
      <vt:lpstr>   CAUSES</vt:lpstr>
      <vt:lpstr>  SYMPTOMS</vt:lpstr>
      <vt:lpstr>   Diagnosis ans TEST</vt:lpstr>
      <vt:lpstr>  TREATMENT</vt:lpstr>
      <vt:lpstr>SYMPTOMS</vt:lpstr>
      <vt:lpstr> FISTULA</vt:lpstr>
      <vt:lpstr> HOW IT DEVELOP?</vt:lpstr>
      <vt:lpstr>Slide 124</vt:lpstr>
      <vt:lpstr>SYMPTOMS</vt:lpstr>
      <vt:lpstr>  TYPES</vt:lpstr>
      <vt:lpstr>DIAGNOSIS</vt:lpstr>
      <vt:lpstr>                 ANAL FISSURES</vt:lpstr>
      <vt:lpstr>CAUSES</vt:lpstr>
      <vt:lpstr>SYMPTOMS</vt:lpstr>
      <vt:lpstr>TREATMENT</vt:lpstr>
      <vt:lpstr>Slide 132</vt:lpstr>
      <vt:lpstr>Slide 133</vt:lpstr>
      <vt:lpstr>Slide 134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shri krishna compute</dc:creator>
  <cp:lastModifiedBy>OM</cp:lastModifiedBy>
  <cp:revision>132</cp:revision>
  <dcterms:created xsi:type="dcterms:W3CDTF">2012-07-23T13:09:08Z</dcterms:created>
  <dcterms:modified xsi:type="dcterms:W3CDTF">2013-11-13T07:19:28Z</dcterms:modified>
</cp:coreProperties>
</file>