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5599A35-97A1-4476-A7CC-F5F82FC940F8}" type="datetimeFigureOut">
              <a:rPr lang="en-US" smtClean="0"/>
              <a:t>13-Nov-13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1C5E35-EF42-4A71-BCE6-784B62CDAA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The </a:t>
            </a:r>
            <a:r>
              <a:rPr lang="en-US" sz="2400" b="1" dirty="0"/>
              <a:t>“Tables of Premiums” (See Annexure-'A' ) prescribed by various life </a:t>
            </a:r>
            <a:r>
              <a:rPr lang="en-US" sz="2400" b="1" dirty="0" smtClean="0"/>
              <a:t>insurance </a:t>
            </a:r>
            <a:r>
              <a:rPr lang="en-US" sz="2400" dirty="0" smtClean="0"/>
              <a:t>companies </a:t>
            </a:r>
            <a:r>
              <a:rPr lang="en-US" sz="2400" dirty="0"/>
              <a:t>in India, show their premium amount per thousand per year. However, some </a:t>
            </a:r>
            <a:r>
              <a:rPr lang="en-US" sz="2400" dirty="0" smtClean="0"/>
              <a:t>companies have </a:t>
            </a:r>
            <a:r>
              <a:rPr lang="en-US" sz="2400" dirty="0"/>
              <a:t>adopted half yearly, quarterly mode of payment as the basis, while others </a:t>
            </a:r>
            <a:r>
              <a:rPr lang="en-US" sz="2400" dirty="0" smtClean="0"/>
              <a:t>have adopted </a:t>
            </a:r>
            <a:r>
              <a:rPr lang="en-US" sz="2400" dirty="0"/>
              <a:t>‘yearly’ mode as the basis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b="1" dirty="0"/>
              <a:t>A grace period of 30 is allowed sometimes to make payment of premium in case </a:t>
            </a:r>
            <a:r>
              <a:rPr lang="en-US" sz="2400" b="1" dirty="0" smtClean="0"/>
              <a:t>of yearly</a:t>
            </a:r>
            <a:r>
              <a:rPr lang="en-US" sz="2400" b="1" dirty="0"/>
              <a:t>, half yearly or </a:t>
            </a:r>
            <a:r>
              <a:rPr lang="en-US" sz="2400" b="1" dirty="0" smtClean="0"/>
              <a:t>quarterly payment </a:t>
            </a:r>
            <a:r>
              <a:rPr lang="en-US" sz="2400" b="1" dirty="0"/>
              <a:t>and </a:t>
            </a:r>
            <a:r>
              <a:rPr lang="en-US" sz="2400" b="1" dirty="0" err="1"/>
              <a:t>upto</a:t>
            </a:r>
            <a:r>
              <a:rPr lang="en-US" sz="2400" b="1" dirty="0"/>
              <a:t> 15 days grace period is allowed </a:t>
            </a:r>
            <a:r>
              <a:rPr lang="en-US" sz="2400" b="1" dirty="0" smtClean="0"/>
              <a:t>in case </a:t>
            </a:r>
            <a:r>
              <a:rPr lang="en-US" sz="2400" b="1" dirty="0"/>
              <a:t>of monthly payment of premium.</a:t>
            </a:r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000" b="1" dirty="0"/>
              <a:t>CALCULATION OF ACTUAL PREMIUM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/>
              <a:t>Annual premium to be paid </a:t>
            </a:r>
            <a:r>
              <a:rPr lang="en-US" dirty="0" smtClean="0"/>
              <a:t>= </a:t>
            </a:r>
            <a:r>
              <a:rPr lang="en-US" u="sng" dirty="0" smtClean="0"/>
              <a:t>19	</a:t>
            </a:r>
            <a:r>
              <a:rPr lang="en-US" dirty="0" smtClean="0"/>
              <a:t>  x 40000</a:t>
            </a:r>
            <a:r>
              <a:rPr lang="en-US" u="sng" dirty="0" smtClean="0"/>
              <a:t>   </a:t>
            </a:r>
            <a:endParaRPr lang="en-US" u="sng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		1000</a:t>
            </a:r>
            <a:endParaRPr lang="en-US" dirty="0"/>
          </a:p>
          <a:p>
            <a:pPr>
              <a:buNone/>
            </a:pPr>
            <a:r>
              <a:rPr lang="en-US" dirty="0" smtClean="0"/>
              <a:t>							= </a:t>
            </a:r>
            <a:r>
              <a:rPr lang="en-US" dirty="0"/>
              <a:t>Rs. </a:t>
            </a:r>
            <a:r>
              <a:rPr lang="en-US" dirty="0" smtClean="0"/>
              <a:t>760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Semi annual payment </a:t>
            </a:r>
            <a:r>
              <a:rPr lang="en-US" dirty="0" smtClean="0"/>
              <a:t>= </a:t>
            </a:r>
            <a:r>
              <a:rPr lang="en-US" u="sng" dirty="0" smtClean="0"/>
              <a:t>760 </a:t>
            </a:r>
            <a:r>
              <a:rPr lang="en-US" dirty="0" smtClean="0"/>
              <a:t>  = Rs</a:t>
            </a:r>
            <a:r>
              <a:rPr lang="en-US" dirty="0"/>
              <a:t>. Rs. 380</a:t>
            </a:r>
          </a:p>
          <a:p>
            <a:pPr>
              <a:buNone/>
            </a:pPr>
            <a:r>
              <a:rPr lang="en-US" dirty="0" smtClean="0"/>
              <a:t>						2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Thus, </a:t>
            </a:r>
            <a:r>
              <a:rPr lang="en-US" dirty="0" err="1"/>
              <a:t>Sohan</a:t>
            </a:r>
            <a:r>
              <a:rPr lang="en-US" dirty="0"/>
              <a:t> has to pay Rs. 380 every half-yearly towards his premium.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(</a:t>
            </a:r>
            <a:r>
              <a:rPr lang="en-US" dirty="0"/>
              <a:t>1) Tabular premium for the age concerned</a:t>
            </a:r>
          </a:p>
          <a:p>
            <a:pPr algn="just">
              <a:buNone/>
            </a:pPr>
            <a:r>
              <a:rPr lang="en-US" dirty="0"/>
              <a:t>(2) Loading proposal for reason of health and/or physical impairments. Extras on </a:t>
            </a:r>
            <a:r>
              <a:rPr lang="en-US" dirty="0" smtClean="0"/>
              <a:t>adverse health </a:t>
            </a:r>
            <a:r>
              <a:rPr lang="en-US" dirty="0"/>
              <a:t>features or adverse Medical report e.g. Blood pressure, sugar, diabetic, </a:t>
            </a:r>
            <a:r>
              <a:rPr lang="en-US" dirty="0" err="1" smtClean="0"/>
              <a:t>smokers,etc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/>
              <a:t>(3) </a:t>
            </a:r>
            <a:r>
              <a:rPr lang="en-US" b="1" dirty="0"/>
              <a:t>Extra for occupation : There are extra premium on hazardous or </a:t>
            </a:r>
            <a:r>
              <a:rPr lang="en-US" b="1" dirty="0" smtClean="0"/>
              <a:t>extra-hazardous </a:t>
            </a:r>
            <a:r>
              <a:rPr lang="en-US" dirty="0" smtClean="0"/>
              <a:t>occupations </a:t>
            </a:r>
            <a:r>
              <a:rPr lang="en-US" dirty="0"/>
              <a:t>e.g. Aviation and </a:t>
            </a:r>
            <a:r>
              <a:rPr lang="en-US" dirty="0" err="1"/>
              <a:t>defence</a:t>
            </a:r>
            <a:r>
              <a:rPr lang="en-US" dirty="0"/>
              <a:t>, mining and other occupational risks.</a:t>
            </a:r>
          </a:p>
          <a:p>
            <a:pPr algn="just">
              <a:buNone/>
            </a:pPr>
            <a:r>
              <a:rPr lang="en-US" dirty="0"/>
              <a:t>(4) Extra for accident benefits (if asked and if allowed): To get additional benefit on </a:t>
            </a:r>
            <a:r>
              <a:rPr lang="en-US" dirty="0" smtClean="0"/>
              <a:t>account of </a:t>
            </a:r>
            <a:r>
              <a:rPr lang="en-US" dirty="0"/>
              <a:t>accidental death, the extra premium is to be paid for </a:t>
            </a:r>
            <a:r>
              <a:rPr lang="en-US" b="1" dirty="0"/>
              <a:t>Double </a:t>
            </a:r>
            <a:r>
              <a:rPr lang="en-US" b="1" dirty="0" smtClean="0"/>
              <a:t>Accident Benefit </a:t>
            </a:r>
            <a:r>
              <a:rPr lang="en-US" b="1" dirty="0"/>
              <a:t>(DAB) and Extended Permanent </a:t>
            </a:r>
            <a:r>
              <a:rPr lang="en-US" b="1" dirty="0" smtClean="0"/>
              <a:t>Disability Benefit </a:t>
            </a:r>
            <a:r>
              <a:rPr lang="en-US" b="1" dirty="0"/>
              <a:t>(EPDB).</a:t>
            </a:r>
          </a:p>
          <a:p>
            <a:pPr algn="just">
              <a:buNone/>
            </a:pPr>
            <a:r>
              <a:rPr lang="en-US" dirty="0"/>
              <a:t>(5) </a:t>
            </a:r>
            <a:r>
              <a:rPr lang="en-US" b="1" dirty="0"/>
              <a:t>Extra for premium waiver benefit: If a person becomes disabled then he will not </a:t>
            </a:r>
            <a:r>
              <a:rPr lang="en-US" b="1" dirty="0" smtClean="0"/>
              <a:t>be </a:t>
            </a:r>
            <a:r>
              <a:rPr lang="en-US" dirty="0" smtClean="0"/>
              <a:t>able </a:t>
            </a:r>
            <a:r>
              <a:rPr lang="en-US" dirty="0"/>
              <a:t>to pay the premium because he may not be able to earn because of his disability.</a:t>
            </a:r>
          </a:p>
          <a:p>
            <a:pPr algn="just">
              <a:buNone/>
            </a:pPr>
            <a:r>
              <a:rPr lang="en-US" dirty="0" smtClean="0"/>
              <a:t>	Therefore</a:t>
            </a:r>
            <a:r>
              <a:rPr lang="en-US" dirty="0"/>
              <a:t>, the company waives off the premium on payment of </a:t>
            </a:r>
            <a:r>
              <a:rPr lang="en-US" dirty="0" smtClean="0"/>
              <a:t>additional premium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US" sz="2400" dirty="0" smtClean="0"/>
              <a:t>After calculating the age, the premium will be calculated as follows: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b="1" dirty="0"/>
              <a:t>Mode </a:t>
            </a:r>
            <a:r>
              <a:rPr lang="en-US" sz="2400" b="1" dirty="0" smtClean="0"/>
              <a:t>				Rebates</a:t>
            </a:r>
            <a:endParaRPr lang="en-US" sz="2400" b="1" dirty="0"/>
          </a:p>
          <a:p>
            <a:r>
              <a:rPr lang="en-US" sz="2400" dirty="0" smtClean="0"/>
              <a:t>Yearly 				</a:t>
            </a:r>
            <a:r>
              <a:rPr lang="en-US" sz="2400" b="1" dirty="0" smtClean="0"/>
              <a:t>3</a:t>
            </a:r>
            <a:r>
              <a:rPr lang="en-US" sz="2400" b="1" dirty="0"/>
              <a:t>% of Tabular premium</a:t>
            </a:r>
          </a:p>
          <a:p>
            <a:r>
              <a:rPr lang="en-US" sz="2400" dirty="0" smtClean="0"/>
              <a:t>Half-Yearly 			</a:t>
            </a:r>
            <a:r>
              <a:rPr lang="en-US" sz="2400" b="1" dirty="0" smtClean="0"/>
              <a:t>1.5</a:t>
            </a:r>
            <a:r>
              <a:rPr lang="en-US" sz="2400" b="1" dirty="0"/>
              <a:t>% of Tabular </a:t>
            </a:r>
            <a:r>
              <a:rPr lang="en-US" sz="2400" b="1" dirty="0" smtClean="0"/>
              <a:t>						premium</a:t>
            </a:r>
            <a:endParaRPr lang="en-US" sz="2400" b="1" dirty="0"/>
          </a:p>
          <a:p>
            <a:r>
              <a:rPr lang="en-US" sz="2400" dirty="0" smtClean="0"/>
              <a:t>For </a:t>
            </a:r>
            <a:r>
              <a:rPr lang="en-US" sz="2400" dirty="0"/>
              <a:t>Quarterly mode </a:t>
            </a:r>
            <a:r>
              <a:rPr lang="en-US" sz="2400" dirty="0" smtClean="0"/>
              <a:t>	</a:t>
            </a:r>
            <a:r>
              <a:rPr lang="en-US" sz="2400" dirty="0" smtClean="0"/>
              <a:t> 	</a:t>
            </a:r>
            <a:r>
              <a:rPr lang="en-US" sz="2400" b="1" dirty="0" smtClean="0"/>
              <a:t>No Rebate No loading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	and Monthly mode under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Salary </a:t>
            </a:r>
            <a:r>
              <a:rPr lang="en-US" sz="2400" dirty="0"/>
              <a:t>Saving Scheme (SSS)</a:t>
            </a:r>
          </a:p>
          <a:p>
            <a:r>
              <a:rPr lang="en-US" sz="2400" dirty="0" smtClean="0"/>
              <a:t>For </a:t>
            </a:r>
            <a:r>
              <a:rPr lang="en-US" sz="2400" dirty="0"/>
              <a:t>Ordinary </a:t>
            </a:r>
            <a:r>
              <a:rPr lang="en-US" sz="2400" dirty="0" smtClean="0"/>
              <a:t>Monthly 		</a:t>
            </a:r>
            <a:r>
              <a:rPr lang="en-US" sz="2400" b="1" dirty="0" smtClean="0"/>
              <a:t>Loading of 5% on 	</a:t>
            </a:r>
            <a:r>
              <a:rPr lang="en-US" sz="2400" dirty="0" smtClean="0"/>
              <a:t> mode except Salary Saving </a:t>
            </a:r>
            <a:r>
              <a:rPr lang="en-US" sz="2400" b="1" dirty="0" smtClean="0"/>
              <a:t>	Tabular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Scheme for </a:t>
            </a:r>
            <a:r>
              <a:rPr lang="en-US" sz="2400" dirty="0"/>
              <a:t>monthly payment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600" dirty="0" smtClean="0"/>
              <a:t>(6) </a:t>
            </a:r>
            <a:r>
              <a:rPr lang="en-US" sz="2600" b="1" dirty="0" smtClean="0"/>
              <a:t>Mode of Payment: Adjustment are made for different mode of payment as per details given below</a:t>
            </a:r>
            <a:r>
              <a:rPr lang="en-US" sz="2600" dirty="0" smtClean="0"/>
              <a:t>: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(7) </a:t>
            </a:r>
            <a:r>
              <a:rPr lang="en-US" b="1" dirty="0"/>
              <a:t>Rebate for large sum assured : Adjustments are also made for higher sum assured</a:t>
            </a:r>
            <a:r>
              <a:rPr lang="en-US" b="1" dirty="0" smtClean="0"/>
              <a:t>.</a:t>
            </a:r>
          </a:p>
          <a:p>
            <a:pPr algn="just">
              <a:buNone/>
            </a:pPr>
            <a:endParaRPr lang="en-US" b="1" dirty="0"/>
          </a:p>
          <a:p>
            <a:pPr algn="just">
              <a:buNone/>
            </a:pPr>
            <a:r>
              <a:rPr lang="en-US" dirty="0" smtClean="0"/>
              <a:t>	For </a:t>
            </a:r>
            <a:r>
              <a:rPr lang="en-US" dirty="0"/>
              <a:t>every new policy there are certain:</a:t>
            </a:r>
          </a:p>
          <a:p>
            <a:pPr algn="just"/>
            <a:r>
              <a:rPr lang="en-US" b="1" dirty="0" smtClean="0"/>
              <a:t>‘</a:t>
            </a:r>
            <a:r>
              <a:rPr lang="en-US" b="1" dirty="0"/>
              <a:t>fixed costs’ </a:t>
            </a:r>
            <a:r>
              <a:rPr lang="en-US" dirty="0"/>
              <a:t>which are uniform for all policies irrespective of sum assured, for </a:t>
            </a:r>
            <a:r>
              <a:rPr lang="en-US" dirty="0" smtClean="0"/>
              <a:t>example,</a:t>
            </a:r>
            <a:r>
              <a:rPr lang="en-US" b="1" dirty="0" smtClean="0"/>
              <a:t> </a:t>
            </a:r>
            <a:r>
              <a:rPr lang="en-US" dirty="0" smtClean="0"/>
              <a:t>cost </a:t>
            </a:r>
            <a:r>
              <a:rPr lang="en-US" dirty="0"/>
              <a:t>of policy preparation or postal expenses for mailing the policy document.</a:t>
            </a:r>
          </a:p>
          <a:p>
            <a:pPr algn="just"/>
            <a:r>
              <a:rPr lang="en-US" b="1" dirty="0" smtClean="0"/>
              <a:t>‘variable </a:t>
            </a:r>
            <a:r>
              <a:rPr lang="en-US" b="1" dirty="0"/>
              <a:t>costs’</a:t>
            </a:r>
            <a:r>
              <a:rPr lang="en-US" dirty="0"/>
              <a:t> depending on the sum assured; for example stamp duty on the </a:t>
            </a:r>
            <a:r>
              <a:rPr lang="en-US" dirty="0" smtClean="0"/>
              <a:t>policy</a:t>
            </a:r>
            <a:r>
              <a:rPr lang="en-US" b="1" dirty="0" smtClean="0"/>
              <a:t> </a:t>
            </a:r>
            <a:r>
              <a:rPr lang="en-US" dirty="0" smtClean="0"/>
              <a:t>document </a:t>
            </a:r>
            <a:r>
              <a:rPr lang="en-US" dirty="0"/>
              <a:t>or medical examiner’s fee.</a:t>
            </a:r>
          </a:p>
          <a:p>
            <a:pPr algn="just"/>
            <a:r>
              <a:rPr lang="en-US" dirty="0"/>
              <a:t>When the sum assured is large, fixed costs get reduced per thousand sum assured resulting </a:t>
            </a:r>
            <a:r>
              <a:rPr lang="en-US" dirty="0" smtClean="0"/>
              <a:t>into savings </a:t>
            </a:r>
            <a:r>
              <a:rPr lang="en-US" dirty="0"/>
              <a:t>to the insurer. Insurer shares these savings with the policy holders by offering rebate </a:t>
            </a:r>
            <a:r>
              <a:rPr lang="en-US" dirty="0" smtClean="0"/>
              <a:t>in tabular </a:t>
            </a:r>
            <a:r>
              <a:rPr lang="en-US" dirty="0"/>
              <a:t>premium for large sum assured.</a:t>
            </a:r>
          </a:p>
          <a:p>
            <a:pPr algn="just"/>
            <a:r>
              <a:rPr lang="en-US" dirty="0"/>
              <a:t>The reduction in premium for large sum assured ranges from Rs. 1 to Rs. 8 per thousand </a:t>
            </a:r>
            <a:r>
              <a:rPr lang="en-US" dirty="0" smtClean="0"/>
              <a:t>varying from </a:t>
            </a:r>
            <a:r>
              <a:rPr lang="en-US" dirty="0"/>
              <a:t>company to company and the type of product.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LIC also offers policies with accident benefits. In such policies, if the insured gets </a:t>
            </a:r>
            <a:r>
              <a:rPr lang="en-US" dirty="0" smtClean="0"/>
              <a:t>a permanent disability </a:t>
            </a:r>
            <a:r>
              <a:rPr lang="en-US" dirty="0"/>
              <a:t>due to accident or dies in an accident, the LIC pays double the sum assured. In </a:t>
            </a:r>
            <a:r>
              <a:rPr lang="en-US" dirty="0" smtClean="0"/>
              <a:t>such </a:t>
            </a:r>
            <a:r>
              <a:rPr lang="en-US" dirty="0"/>
              <a:t>a policy, while calculating the premium, an extra amount of Re 1 </a:t>
            </a:r>
            <a:r>
              <a:rPr lang="en-US" dirty="0" smtClean="0"/>
              <a:t>per thousand </a:t>
            </a:r>
            <a:r>
              <a:rPr lang="en-US" dirty="0"/>
              <a:t>per annum is added to the tabular premium.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ACCIDENT BENEFIT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sz="3000" dirty="0"/>
              <a:t>If the </a:t>
            </a:r>
            <a:r>
              <a:rPr lang="en-US" sz="3000" dirty="0" err="1"/>
              <a:t>paise</a:t>
            </a:r>
            <a:r>
              <a:rPr lang="en-US" sz="3000" dirty="0"/>
              <a:t> portion of the premium is </a:t>
            </a:r>
            <a:r>
              <a:rPr lang="en-US" sz="3000" b="1" dirty="0"/>
              <a:t>0.50</a:t>
            </a:r>
            <a:r>
              <a:rPr lang="en-US" sz="3000" dirty="0"/>
              <a:t> or less, it is rounded off to the lower rupee and if </a:t>
            </a:r>
            <a:r>
              <a:rPr lang="en-US" sz="3000" dirty="0" smtClean="0"/>
              <a:t>it is </a:t>
            </a:r>
            <a:r>
              <a:rPr lang="en-US" sz="3000" dirty="0"/>
              <a:t>more than </a:t>
            </a:r>
            <a:r>
              <a:rPr lang="en-US" sz="3000" b="1" dirty="0"/>
              <a:t>0.50</a:t>
            </a:r>
            <a:r>
              <a:rPr lang="en-US" sz="3000" dirty="0"/>
              <a:t>, it is rounded off to the next higher rupee.</a:t>
            </a:r>
          </a:p>
          <a:p>
            <a:pPr algn="just"/>
            <a:endParaRPr lang="en-US" sz="3000" dirty="0" smtClean="0"/>
          </a:p>
          <a:p>
            <a:pPr algn="just"/>
            <a:r>
              <a:rPr lang="en-US" sz="3000" dirty="0" smtClean="0"/>
              <a:t>The </a:t>
            </a:r>
            <a:r>
              <a:rPr lang="en-US" sz="3000" dirty="0"/>
              <a:t>different insurers follow different rates but the oldest Insurance Company in India, i.e. </a:t>
            </a:r>
            <a:r>
              <a:rPr lang="en-US" sz="3000" dirty="0" smtClean="0"/>
              <a:t>LIC follows </a:t>
            </a:r>
            <a:r>
              <a:rPr lang="en-US" sz="3000" dirty="0"/>
              <a:t>the following discounts structure:</a:t>
            </a:r>
          </a:p>
          <a:p>
            <a:pPr algn="just"/>
            <a:endParaRPr lang="en-US" sz="3000" dirty="0" smtClean="0"/>
          </a:p>
          <a:p>
            <a:pPr algn="just">
              <a:buNone/>
            </a:pPr>
            <a:r>
              <a:rPr lang="en-US" sz="3000" dirty="0" smtClean="0"/>
              <a:t>	</a:t>
            </a:r>
            <a:r>
              <a:rPr lang="en-US" sz="3000" b="1" dirty="0" smtClean="0"/>
              <a:t>Rebates </a:t>
            </a:r>
            <a:r>
              <a:rPr lang="en-US" sz="3000" b="1" dirty="0"/>
              <a:t>assumed for large Sum Assured: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Sum </a:t>
            </a:r>
            <a:r>
              <a:rPr lang="en-US" sz="2800" b="1" dirty="0"/>
              <a:t>Assured </a:t>
            </a:r>
            <a:r>
              <a:rPr lang="en-US" sz="2800" b="1" dirty="0" smtClean="0"/>
              <a:t>					Rebates</a:t>
            </a:r>
            <a:endParaRPr lang="en-US" sz="2800" b="1" dirty="0"/>
          </a:p>
          <a:p>
            <a:r>
              <a:rPr lang="en-US" sz="2800" dirty="0"/>
              <a:t>1. </a:t>
            </a:r>
            <a:r>
              <a:rPr lang="en-US" sz="2800" dirty="0" err="1"/>
              <a:t>Upto</a:t>
            </a:r>
            <a:r>
              <a:rPr lang="en-US" sz="2800" dirty="0"/>
              <a:t> Rs. </a:t>
            </a:r>
            <a:r>
              <a:rPr lang="en-US" sz="2800" dirty="0" smtClean="0"/>
              <a:t>24,999			 	No </a:t>
            </a:r>
            <a:r>
              <a:rPr lang="en-US" sz="2800" dirty="0"/>
              <a:t>Rebate</a:t>
            </a:r>
          </a:p>
          <a:p>
            <a:r>
              <a:rPr lang="en-US" sz="2800" dirty="0"/>
              <a:t>2. From Rs. 25,000 to Rs. 49,999 </a:t>
            </a:r>
            <a:r>
              <a:rPr lang="en-US" sz="2800" dirty="0" smtClean="0"/>
              <a:t>			@ </a:t>
            </a:r>
            <a:r>
              <a:rPr lang="en-US" sz="2800" dirty="0"/>
              <a:t>Re 1 per thousand </a:t>
            </a:r>
            <a:r>
              <a:rPr lang="en-US" sz="2800" dirty="0" smtClean="0"/>
              <a:t>						sum </a:t>
            </a:r>
            <a:r>
              <a:rPr lang="en-US" sz="2800" dirty="0"/>
              <a:t>assured</a:t>
            </a:r>
          </a:p>
          <a:p>
            <a:r>
              <a:rPr lang="en-US" sz="2800" dirty="0"/>
              <a:t>3. From Rs. 50,000 and above </a:t>
            </a:r>
            <a:r>
              <a:rPr lang="en-US" sz="2800" dirty="0" smtClean="0"/>
              <a:t>			@ </a:t>
            </a:r>
            <a:r>
              <a:rPr lang="en-US" sz="2800" dirty="0"/>
              <a:t>Rs. 2 per thousand sum </a:t>
            </a:r>
            <a:r>
              <a:rPr lang="en-US" sz="2800" dirty="0" smtClean="0"/>
              <a:t>						assured</a:t>
            </a:r>
            <a:endParaRPr lang="en-US" sz="2800" dirty="0"/>
          </a:p>
          <a:p>
            <a:r>
              <a:rPr lang="en-US" sz="2800" dirty="0"/>
              <a:t>Extra Premium to be charged for grant </a:t>
            </a:r>
            <a:r>
              <a:rPr lang="en-US" sz="2800" dirty="0" smtClean="0"/>
              <a:t>of		 </a:t>
            </a:r>
            <a:r>
              <a:rPr lang="en-US" sz="2800" dirty="0"/>
              <a:t>@ Rs. 1 per thousand of </a:t>
            </a:r>
            <a:r>
              <a:rPr lang="en-US" sz="2800" dirty="0" smtClean="0"/>
              <a:t>Double Accident Benefit (DAB) and			 sum assured</a:t>
            </a:r>
            <a:r>
              <a:rPr lang="en-US" sz="2800" dirty="0" smtClean="0"/>
              <a:t>	</a:t>
            </a:r>
            <a:endParaRPr lang="en-US" sz="2800" dirty="0"/>
          </a:p>
          <a:p>
            <a:pPr>
              <a:buNone/>
            </a:pPr>
            <a:r>
              <a:rPr lang="en-US" sz="2800" dirty="0" smtClean="0"/>
              <a:t>	Extended </a:t>
            </a:r>
            <a:r>
              <a:rPr lang="en-US" sz="2800" dirty="0"/>
              <a:t>Permanent Disability Benefit (EPDB)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Rounding off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dirty="0" smtClean="0"/>
              <a:t>	Where </a:t>
            </a:r>
            <a:r>
              <a:rPr lang="en-US" dirty="0"/>
              <a:t>the premiums are payable on half yearly basis, there is saving in administrative </a:t>
            </a:r>
            <a:r>
              <a:rPr lang="en-US" dirty="0" smtClean="0"/>
              <a:t>expenses compared </a:t>
            </a:r>
            <a:r>
              <a:rPr lang="en-US" dirty="0"/>
              <a:t>to quarterly mode. In half yearly or yearly mode the insurer issues less number </a:t>
            </a:r>
            <a:r>
              <a:rPr lang="en-US" dirty="0" smtClean="0"/>
              <a:t>of notices </a:t>
            </a:r>
            <a:r>
              <a:rPr lang="en-US" dirty="0"/>
              <a:t>and fewer collection receipts and consequential accounting entries would also be less.</a:t>
            </a:r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This </a:t>
            </a:r>
            <a:r>
              <a:rPr lang="en-US" dirty="0"/>
              <a:t>would result in saving in administrative cost. Moreover the insurer can earn more </a:t>
            </a:r>
            <a:r>
              <a:rPr lang="en-US" dirty="0" smtClean="0"/>
              <a:t>interest. While </a:t>
            </a:r>
            <a:r>
              <a:rPr lang="en-US" dirty="0"/>
              <a:t>for monthly payment the extra premium is to be charged to cover up </a:t>
            </a:r>
            <a:r>
              <a:rPr lang="en-US" dirty="0" smtClean="0"/>
              <a:t>additional administrative </a:t>
            </a:r>
            <a:r>
              <a:rPr lang="en-US" dirty="0"/>
              <a:t>expenses.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In </a:t>
            </a:r>
            <a:r>
              <a:rPr lang="en-US" dirty="0"/>
              <a:t>short we can say:</a:t>
            </a:r>
          </a:p>
          <a:p>
            <a:pPr algn="just"/>
            <a:r>
              <a:rPr lang="en-US" sz="2600" dirty="0"/>
              <a:t>Lesser number of installment of premium : Higher amount </a:t>
            </a:r>
            <a:r>
              <a:rPr lang="en-US" sz="2600" dirty="0" smtClean="0"/>
              <a:t>						        but more discount </a:t>
            </a:r>
          </a:p>
          <a:p>
            <a:pPr algn="just"/>
            <a:r>
              <a:rPr lang="en-US" sz="2600" dirty="0" smtClean="0"/>
              <a:t>More </a:t>
            </a:r>
            <a:r>
              <a:rPr lang="en-US" sz="2600" dirty="0"/>
              <a:t>number of installment of premium : Lower Amount but </a:t>
            </a:r>
            <a:r>
              <a:rPr lang="en-US" sz="2600" dirty="0" smtClean="0"/>
              <a:t>less 						discount</a:t>
            </a:r>
          </a:p>
          <a:p>
            <a:pPr algn="just">
              <a:buNone/>
            </a:pPr>
            <a:endParaRPr lang="en-US" sz="2600" dirty="0"/>
          </a:p>
          <a:p>
            <a:pPr algn="just"/>
            <a:r>
              <a:rPr lang="en-US" sz="2600" dirty="0"/>
              <a:t>Premium Amount=Sum Assured </a:t>
            </a:r>
            <a:r>
              <a:rPr lang="en-US" sz="2600" dirty="0" smtClean="0"/>
              <a:t>x</a:t>
            </a:r>
            <a:r>
              <a:rPr lang="en-US" sz="2600" dirty="0" smtClean="0"/>
              <a:t> </a:t>
            </a:r>
            <a:r>
              <a:rPr lang="en-US" sz="2600" dirty="0"/>
              <a:t>Premium Rate/1000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A man at the age of 24 years takes a whole life policy (without profits) </a:t>
            </a:r>
            <a:r>
              <a:rPr lang="en-US" dirty="0" smtClean="0"/>
              <a:t>for Rs.14000</a:t>
            </a:r>
            <a:r>
              <a:rPr lang="en-US" dirty="0"/>
              <a:t>. He gets a rebate of 3% if he pays the premium annually. Find the amount </a:t>
            </a:r>
            <a:r>
              <a:rPr lang="en-US" dirty="0" smtClean="0"/>
              <a:t>of premium </a:t>
            </a:r>
            <a:r>
              <a:rPr lang="en-US" dirty="0"/>
              <a:t>he has to pay if he chooses to pay the premium annually.</a:t>
            </a:r>
          </a:p>
          <a:p>
            <a:pPr algn="just">
              <a:buNone/>
            </a:pPr>
            <a:r>
              <a:rPr lang="en-US" b="1" dirty="0" smtClean="0"/>
              <a:t>	</a:t>
            </a:r>
          </a:p>
          <a:p>
            <a:pPr algn="just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Solution </a:t>
            </a:r>
            <a:r>
              <a:rPr lang="en-US" b="1" dirty="0"/>
              <a:t>: The tabular rate of premium = Rs.12.60</a:t>
            </a:r>
          </a:p>
          <a:p>
            <a:pPr algn="just">
              <a:buNone/>
            </a:pPr>
            <a:r>
              <a:rPr lang="en-US" dirty="0" smtClean="0"/>
              <a:t>	(</a:t>
            </a:r>
            <a:r>
              <a:rPr lang="en-US" dirty="0"/>
              <a:t>See table 1of </a:t>
            </a:r>
            <a:r>
              <a:rPr lang="en-US" b="1" dirty="0"/>
              <a:t>Annexure- A, in the row of 24 years)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smtClean="0"/>
              <a:t>Rebate </a:t>
            </a:r>
            <a:r>
              <a:rPr lang="en-US" dirty="0"/>
              <a:t>for mode of payment = 3% of Rs. </a:t>
            </a:r>
            <a:r>
              <a:rPr lang="en-US" dirty="0" smtClean="0"/>
              <a:t>12.60 		= </a:t>
            </a:r>
            <a:r>
              <a:rPr lang="en-US" dirty="0"/>
              <a:t>Rs. 0.38</a:t>
            </a:r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so Premium </a:t>
            </a:r>
            <a:r>
              <a:rPr lang="en-US" dirty="0"/>
              <a:t>to be paid/1000 = Rs. (12.60 – 0.38</a:t>
            </a:r>
            <a:r>
              <a:rPr lang="en-US" dirty="0" smtClean="0"/>
              <a:t>)      	= </a:t>
            </a:r>
            <a:r>
              <a:rPr lang="en-US" dirty="0"/>
              <a:t>Rs. 12.22</a:t>
            </a:r>
          </a:p>
          <a:p>
            <a:pPr algn="just">
              <a:buNone/>
            </a:pPr>
            <a:r>
              <a:rPr lang="en-US" dirty="0" smtClean="0"/>
              <a:t>	This </a:t>
            </a:r>
            <a:r>
              <a:rPr lang="en-US" dirty="0"/>
              <a:t>is because there is no other adjustment or rebate.</a:t>
            </a:r>
          </a:p>
          <a:p>
            <a:pPr algn="just">
              <a:buNone/>
            </a:pPr>
            <a:r>
              <a:rPr lang="en-US" dirty="0" smtClean="0"/>
              <a:t>	</a:t>
            </a: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/>
              <a:t>So Rs</a:t>
            </a:r>
            <a:r>
              <a:rPr lang="en-US" dirty="0"/>
              <a:t>. 12.22 is to be paid for a policy of Rs. 1000</a:t>
            </a:r>
          </a:p>
          <a:p>
            <a:pPr algn="just">
              <a:buNone/>
            </a:pPr>
            <a:r>
              <a:rPr lang="en-US" dirty="0" smtClean="0"/>
              <a:t>	Premium </a:t>
            </a:r>
            <a:r>
              <a:rPr lang="en-US" dirty="0"/>
              <a:t>for a policy of Rs. 14000 </a:t>
            </a:r>
            <a:r>
              <a:rPr lang="en-US" dirty="0" smtClean="0"/>
              <a:t>= </a:t>
            </a:r>
            <a:r>
              <a:rPr lang="en-US" u="sng" dirty="0" smtClean="0"/>
              <a:t>12.22</a:t>
            </a:r>
            <a:r>
              <a:rPr lang="en-US" dirty="0" smtClean="0"/>
              <a:t> x   Rs</a:t>
            </a:r>
            <a:r>
              <a:rPr lang="en-US" dirty="0"/>
              <a:t>. </a:t>
            </a:r>
            <a:r>
              <a:rPr lang="en-US" dirty="0" smtClean="0"/>
              <a:t>14000 					         1000</a:t>
            </a:r>
            <a:endParaRPr lang="en-US" dirty="0"/>
          </a:p>
          <a:p>
            <a:pPr algn="just">
              <a:buNone/>
            </a:pPr>
            <a:r>
              <a:rPr lang="en-US" dirty="0" smtClean="0"/>
              <a:t>						= </a:t>
            </a:r>
            <a:r>
              <a:rPr lang="en-US" dirty="0"/>
              <a:t>Rs. 171.08</a:t>
            </a:r>
          </a:p>
          <a:p>
            <a:pPr algn="just">
              <a:buNone/>
            </a:pPr>
            <a:r>
              <a:rPr lang="en-US" dirty="0" smtClean="0"/>
              <a:t>	Annual </a:t>
            </a:r>
            <a:r>
              <a:rPr lang="en-US" dirty="0"/>
              <a:t>Premium payable = Rs. 171 (after rounding off)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Sohan</a:t>
            </a:r>
            <a:r>
              <a:rPr lang="en-US" dirty="0" smtClean="0"/>
              <a:t> </a:t>
            </a:r>
            <a:r>
              <a:rPr lang="en-US" dirty="0"/>
              <a:t>takes a whole life policy (without profits) at </a:t>
            </a:r>
            <a:r>
              <a:rPr lang="en-US" dirty="0" smtClean="0"/>
              <a:t>the age </a:t>
            </a:r>
            <a:r>
              <a:rPr lang="en-US" dirty="0"/>
              <a:t>of 28 years </a:t>
            </a:r>
            <a:r>
              <a:rPr lang="en-US" dirty="0" smtClean="0"/>
              <a:t>for Rs</a:t>
            </a:r>
            <a:r>
              <a:rPr lang="en-US" dirty="0"/>
              <a:t>. 40000. If the tabular premium for half yearly premium is Rs. 20.30 ,find the amount </a:t>
            </a:r>
            <a:r>
              <a:rPr lang="en-US" dirty="0" smtClean="0"/>
              <a:t>for half </a:t>
            </a:r>
            <a:r>
              <a:rPr lang="en-US" dirty="0"/>
              <a:t>yearly premium which </a:t>
            </a:r>
            <a:r>
              <a:rPr lang="en-US" dirty="0" err="1"/>
              <a:t>Sohan</a:t>
            </a:r>
            <a:r>
              <a:rPr lang="en-US" dirty="0"/>
              <a:t> has to pay.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Solution </a:t>
            </a:r>
            <a:r>
              <a:rPr lang="en-US" b="1" dirty="0"/>
              <a:t>: Tabular premium = Rs. 20.30</a:t>
            </a:r>
          </a:p>
          <a:p>
            <a:pPr>
              <a:buNone/>
            </a:pPr>
            <a:r>
              <a:rPr lang="en-US" dirty="0" smtClean="0"/>
              <a:t>	Mode </a:t>
            </a:r>
            <a:r>
              <a:rPr lang="en-US" dirty="0"/>
              <a:t>of payment = Half yearly</a:t>
            </a:r>
          </a:p>
          <a:p>
            <a:pPr>
              <a:buNone/>
            </a:pPr>
            <a:r>
              <a:rPr lang="en-US" dirty="0" smtClean="0"/>
              <a:t>	so Rebate </a:t>
            </a:r>
            <a:r>
              <a:rPr lang="en-US" dirty="0"/>
              <a:t>for mode of payment = 1.5% of Rs. 20.30</a:t>
            </a:r>
          </a:p>
          <a:p>
            <a:pPr>
              <a:buNone/>
            </a:pPr>
            <a:r>
              <a:rPr lang="en-US" dirty="0" smtClean="0"/>
              <a:t>						   	= </a:t>
            </a:r>
            <a:r>
              <a:rPr lang="en-US" dirty="0"/>
              <a:t>Rs. 0.30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Balance </a:t>
            </a:r>
            <a:r>
              <a:rPr lang="en-US" dirty="0"/>
              <a:t>= Rs. (20.30 – 0.30</a:t>
            </a:r>
            <a:r>
              <a:rPr lang="en-US" dirty="0" smtClean="0"/>
              <a:t>) 		= </a:t>
            </a:r>
            <a:r>
              <a:rPr lang="en-US" dirty="0"/>
              <a:t>Rs. 20</a:t>
            </a:r>
          </a:p>
          <a:p>
            <a:pPr>
              <a:buNone/>
            </a:pPr>
            <a:r>
              <a:rPr lang="en-US" dirty="0" smtClean="0"/>
              <a:t>	Rebate </a:t>
            </a:r>
            <a:r>
              <a:rPr lang="en-US" dirty="0"/>
              <a:t>for large sum assured </a:t>
            </a:r>
            <a:r>
              <a:rPr lang="en-US" dirty="0" smtClean="0"/>
              <a:t>	= </a:t>
            </a:r>
            <a:r>
              <a:rPr lang="en-US" dirty="0"/>
              <a:t>Rs. </a:t>
            </a:r>
            <a:r>
              <a:rPr lang="en-US" dirty="0" smtClean="0"/>
              <a:t>1.00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100" dirty="0" smtClean="0"/>
              <a:t>(</a:t>
            </a:r>
            <a:r>
              <a:rPr lang="en-US" sz="2100" dirty="0"/>
              <a:t>because the sum assured is between Rs. 25000 and Rs. 49999)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so; Annual </a:t>
            </a:r>
            <a:r>
              <a:rPr lang="en-US" dirty="0"/>
              <a:t>Premium to be paid = Rs. (20 – 1)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			   = </a:t>
            </a:r>
            <a:r>
              <a:rPr lang="en-US" dirty="0"/>
              <a:t>Rs. 19 per thousand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495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CALCULATION OF ACTUAL PREMIUM</vt:lpstr>
      <vt:lpstr>After calculating the age, the premium will be calculated as follows:</vt:lpstr>
      <vt:lpstr>(6) Mode of Payment: Adjustment are made for different mode of payment as per details given below:</vt:lpstr>
      <vt:lpstr>Slide 4</vt:lpstr>
      <vt:lpstr>ACCIDENT BENEFIT</vt:lpstr>
      <vt:lpstr>Rounding off</vt:lpstr>
      <vt:lpstr>Slide 7</vt:lpstr>
      <vt:lpstr>Example 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OF ACTUAL PREMIUM</dc:title>
  <dc:creator>Digilite</dc:creator>
  <cp:lastModifiedBy>Digilite</cp:lastModifiedBy>
  <cp:revision>40</cp:revision>
  <dcterms:created xsi:type="dcterms:W3CDTF">2013-11-13T08:56:15Z</dcterms:created>
  <dcterms:modified xsi:type="dcterms:W3CDTF">2013-11-13T09:33:21Z</dcterms:modified>
</cp:coreProperties>
</file>